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dp" ContentType="image/vnd.ms-photo"/>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398" r:id="rId5"/>
    <p:sldId id="343" r:id="rId6"/>
    <p:sldId id="1063" r:id="rId7"/>
    <p:sldId id="1152" r:id="rId8"/>
    <p:sldId id="1066" r:id="rId9"/>
    <p:sldId id="1070" r:id="rId10"/>
    <p:sldId id="1071" r:id="rId11"/>
    <p:sldId id="1072" r:id="rId12"/>
    <p:sldId id="1075" r:id="rId13"/>
    <p:sldId id="1085" r:id="rId14"/>
    <p:sldId id="1073" r:id="rId15"/>
    <p:sldId id="1076" r:id="rId16"/>
    <p:sldId id="1106" r:id="rId17"/>
    <p:sldId id="1077" r:id="rId18"/>
    <p:sldId id="1097" r:id="rId19"/>
    <p:sldId id="1098" r:id="rId20"/>
    <p:sldId id="1099" r:id="rId21"/>
    <p:sldId id="1100" r:id="rId22"/>
    <p:sldId id="1092" r:id="rId23"/>
    <p:sldId id="1093" r:id="rId24"/>
    <p:sldId id="1078" r:id="rId25"/>
    <p:sldId id="1119" r:id="rId26"/>
    <p:sldId id="1113" r:id="rId27"/>
    <p:sldId id="1107" r:id="rId28"/>
    <p:sldId id="1204" r:id="rId29"/>
    <p:sldId id="1205" r:id="rId30"/>
    <p:sldId id="1206" r:id="rId31"/>
    <p:sldId id="1207" r:id="rId32"/>
    <p:sldId id="1105" r:id="rId33"/>
    <p:sldId id="1108" r:id="rId34"/>
    <p:sldId id="1111" r:id="rId35"/>
    <p:sldId id="1117" r:id="rId36"/>
    <p:sldId id="1118" r:id="rId37"/>
    <p:sldId id="1209" r:id="rId38"/>
    <p:sldId id="1218" r:id="rId39"/>
    <p:sldId id="1210" r:id="rId40"/>
    <p:sldId id="1211" r:id="rId41"/>
    <p:sldId id="1212" r:id="rId42"/>
    <p:sldId id="1213" r:id="rId43"/>
    <p:sldId id="1214" r:id="rId44"/>
    <p:sldId id="1219" r:id="rId45"/>
    <p:sldId id="1220" r:id="rId46"/>
    <p:sldId id="1221" r:id="rId47"/>
    <p:sldId id="1222" r:id="rId48"/>
    <p:sldId id="1223" r:id="rId49"/>
    <p:sldId id="1208" r:id="rId50"/>
    <p:sldId id="1120" r:id="rId51"/>
    <p:sldId id="1121" r:id="rId52"/>
    <p:sldId id="1122" r:id="rId53"/>
    <p:sldId id="1123" r:id="rId54"/>
    <p:sldId id="1124" r:id="rId55"/>
    <p:sldId id="1125" r:id="rId56"/>
    <p:sldId id="1126" r:id="rId57"/>
    <p:sldId id="1131" r:id="rId58"/>
    <p:sldId id="1132" r:id="rId59"/>
    <p:sldId id="1091" r:id="rId60"/>
    <p:sldId id="1135" r:id="rId61"/>
    <p:sldId id="1136" r:id="rId62"/>
    <p:sldId id="1138" r:id="rId63"/>
    <p:sldId id="1140" r:id="rId64"/>
    <p:sldId id="1141" r:id="rId65"/>
    <p:sldId id="1065" r:id="rId66"/>
    <p:sldId id="376" r:id="rId67"/>
  </p:sldIdLst>
  <p:sldSz cx="12192000" cy="6858000"/>
  <p:notesSz cx="6858000" cy="9144000"/>
  <p:custDataLst>
    <p:tags r:id="rId71"/>
  </p:custDataLst>
  <p:defaultTextStyle>
    <a:defPPr>
      <a:defRPr lang="zh-CN"/>
    </a:defPPr>
    <a:lvl1pPr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1pPr>
    <a:lvl2pPr marL="4572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2pPr>
    <a:lvl3pPr marL="9144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3pPr>
    <a:lvl4pPr marL="13716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4pPr>
    <a:lvl5pPr marL="1828800" algn="l" rtl="0" fontAlgn="base">
      <a:spcBef>
        <a:spcPct val="0"/>
      </a:spcBef>
      <a:spcAft>
        <a:spcPct val="0"/>
      </a:spcAft>
      <a:buFont typeface="Arial" panose="020B0704020202020204" pitchFamily="34" charset="0"/>
      <a:defRPr sz="2400" kern="1200">
        <a:solidFill>
          <a:schemeClr val="tx1"/>
        </a:solidFill>
        <a:latin typeface="等线" panose="02010600030101010101" charset="-122"/>
        <a:ea typeface="宋体" pitchFamily="2" charset="-122"/>
        <a:cs typeface="+mn-cs"/>
      </a:defRPr>
    </a:lvl5pPr>
    <a:lvl6pPr marL="2286000" algn="l" defTabSz="914400" rtl="0" eaLnBrk="1" latinLnBrk="0" hangingPunct="1">
      <a:defRPr sz="2400" kern="1200">
        <a:solidFill>
          <a:schemeClr val="tx1"/>
        </a:solidFill>
        <a:latin typeface="等线" panose="02010600030101010101" charset="-122"/>
        <a:ea typeface="宋体" pitchFamily="2" charset="-122"/>
        <a:cs typeface="+mn-cs"/>
      </a:defRPr>
    </a:lvl6pPr>
    <a:lvl7pPr marL="2743200" algn="l" defTabSz="914400" rtl="0" eaLnBrk="1" latinLnBrk="0" hangingPunct="1">
      <a:defRPr sz="2400" kern="1200">
        <a:solidFill>
          <a:schemeClr val="tx1"/>
        </a:solidFill>
        <a:latin typeface="等线" panose="02010600030101010101" charset="-122"/>
        <a:ea typeface="宋体" pitchFamily="2" charset="-122"/>
        <a:cs typeface="+mn-cs"/>
      </a:defRPr>
    </a:lvl7pPr>
    <a:lvl8pPr marL="3200400" algn="l" defTabSz="914400" rtl="0" eaLnBrk="1" latinLnBrk="0" hangingPunct="1">
      <a:defRPr sz="2400" kern="1200">
        <a:solidFill>
          <a:schemeClr val="tx1"/>
        </a:solidFill>
        <a:latin typeface="等线" panose="02010600030101010101" charset="-122"/>
        <a:ea typeface="宋体" pitchFamily="2" charset="-122"/>
        <a:cs typeface="+mn-cs"/>
      </a:defRPr>
    </a:lvl8pPr>
    <a:lvl9pPr marL="3657600" algn="l" defTabSz="914400" rtl="0" eaLnBrk="1" latinLnBrk="0" hangingPunct="1">
      <a:defRPr sz="2400" kern="1200">
        <a:solidFill>
          <a:schemeClr val="tx1"/>
        </a:solidFill>
        <a:latin typeface="等线" panose="02010600030101010101" charset="-122"/>
        <a:ea typeface="宋体" pitchFamily="2" charset="-122"/>
        <a:cs typeface="+mn-cs"/>
      </a:defRPr>
    </a:lvl9pPr>
  </p:defaultTextStyle>
  <p:extLst>
    <p:ext uri="{EFAFB233-063F-42B5-8137-9DF3F51BA10A}">
      <p15:sldGuideLst xmlns:p15="http://schemas.microsoft.com/office/powerpoint/2012/main">
        <p15:guide id="1" orient="horz" pos="2241"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A2"/>
    <a:srgbClr val="0094CD"/>
    <a:srgbClr val="1369B2"/>
    <a:srgbClr val="D6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296" autoAdjust="0"/>
  </p:normalViewPr>
  <p:slideViewPr>
    <p:cSldViewPr snapToGrid="0" showGuides="1">
      <p:cViewPr>
        <p:scale>
          <a:sx n="67" d="100"/>
          <a:sy n="67" d="100"/>
        </p:scale>
        <p:origin x="-72" y="-102"/>
      </p:cViewPr>
      <p:guideLst>
        <p:guide orient="horz" pos="2241"/>
        <p:guide pos="3839"/>
      </p:guideLst>
    </p:cSldViewPr>
  </p:slideViewPr>
  <p:notesTextViewPr>
    <p:cViewPr>
      <p:scale>
        <a:sx n="1" d="1"/>
        <a:sy n="1" d="1"/>
      </p:scale>
      <p:origin x="0" y="0"/>
    </p:cViewPr>
  </p:notesTextViewPr>
  <p:sorterViewPr>
    <p:cViewPr>
      <p:scale>
        <a:sx n="266" d="100"/>
        <a:sy n="266"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68.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noProof="1">
                <a:latin typeface="等线" panose="02010600030101010101" charset="-122"/>
                <a:cs typeface="宋体" pitchFamily="2" charset="-122"/>
              </a:defRPr>
            </a:lvl1pPr>
          </a:lstStyle>
          <a:p>
            <a:pPr>
              <a:defRPr/>
            </a:pPr>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410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kumimoji="1" sz="1200">
                <a:latin typeface="等线" panose="02010600030101010101" charset="-122"/>
                <a:ea typeface="宋体" pitchFamily="2" charset="-122"/>
                <a:cs typeface="宋体" pitchFamily="2" charset="-122"/>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7C512DA2-718B-461B-B90A-AC62E016ED8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宋体" pitchFamily="2" charset="-122"/>
      </a:defRPr>
    </a:lvl1pPr>
    <a:lvl2pPr marL="457200" algn="l" defTabSz="457200" rtl="0" fontAlgn="base">
      <a:spcBef>
        <a:spcPct val="30000"/>
      </a:spcBef>
      <a:spcAft>
        <a:spcPct val="0"/>
      </a:spcAft>
      <a:defRPr sz="1200" kern="1200">
        <a:solidFill>
          <a:schemeClr val="tx1"/>
        </a:solidFill>
        <a:latin typeface="+mn-lt"/>
        <a:ea typeface="+mn-ea"/>
        <a:cs typeface="宋体" pitchFamily="2" charset="-122"/>
      </a:defRPr>
    </a:lvl2pPr>
    <a:lvl3pPr marL="914400" algn="l" defTabSz="457200" rtl="0" fontAlgn="base">
      <a:spcBef>
        <a:spcPct val="30000"/>
      </a:spcBef>
      <a:spcAft>
        <a:spcPct val="0"/>
      </a:spcAft>
      <a:defRPr sz="1200" kern="1200">
        <a:solidFill>
          <a:schemeClr val="tx1"/>
        </a:solidFill>
        <a:latin typeface="+mn-lt"/>
        <a:ea typeface="+mn-ea"/>
        <a:cs typeface="宋体" pitchFamily="2" charset="-122"/>
      </a:defRPr>
    </a:lvl3pPr>
    <a:lvl4pPr marL="1371600" algn="l" defTabSz="457200" rtl="0" fontAlgn="base">
      <a:spcBef>
        <a:spcPct val="30000"/>
      </a:spcBef>
      <a:spcAft>
        <a:spcPct val="0"/>
      </a:spcAft>
      <a:defRPr sz="1200" kern="1200">
        <a:solidFill>
          <a:schemeClr val="tx1"/>
        </a:solidFill>
        <a:latin typeface="+mn-lt"/>
        <a:ea typeface="+mn-ea"/>
        <a:cs typeface="宋体" pitchFamily="2" charset="-122"/>
      </a:defRPr>
    </a:lvl4pPr>
    <a:lvl5pPr marL="1828800" algn="l" defTabSz="457200" rtl="0" fontAlgn="base">
      <a:spcBef>
        <a:spcPct val="30000"/>
      </a:spcBef>
      <a:spcAft>
        <a:spcPct val="0"/>
      </a:spcAft>
      <a:defRPr sz="1200" kern="1200">
        <a:solidFill>
          <a:schemeClr val="tx1"/>
        </a:solidFill>
        <a:latin typeface="+mn-lt"/>
        <a:ea typeface="+mn-ea"/>
        <a:cs typeface="宋体"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ChangeArrowheads="1"/>
          </p:cNvSpPr>
          <p:nvPr>
            <p:ph type="sldImg" idx="4294967295"/>
          </p:nvPr>
        </p:nvSpPr>
        <p:spPr bwMode="auto">
          <a:ln>
            <a:solidFill>
              <a:srgbClr val="000000"/>
            </a:solidFill>
            <a:miter lim="800000"/>
          </a:ln>
        </p:spPr>
      </p:sp>
      <p:sp>
        <p:nvSpPr>
          <p:cNvPr id="6146" name="备注占位符 2"/>
          <p:cNvSpPr>
            <a:spLocks noGrp="1" noChangeArrowheads="1"/>
          </p:cNvSpPr>
          <p:nvPr>
            <p:ph type="body" idx="4294967295"/>
          </p:nvPr>
        </p:nvSpPr>
        <p:spPr/>
        <p:txBody>
          <a:bodyPr/>
          <a:lstStyle/>
          <a:p>
            <a:pPr>
              <a:spcBef>
                <a:spcPct val="0"/>
              </a:spcBef>
            </a:pPr>
            <a:endParaRPr lang="zh-CN" altLang="en-US" smtClean="0"/>
          </a:p>
        </p:txBody>
      </p:sp>
      <p:sp>
        <p:nvSpPr>
          <p:cNvPr id="6147" name="幻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fld id="{713A5301-BBA9-4E73-9F4E-4D43389A5A8B}"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bwMode="auto">
          <a:ln>
            <a:solidFill>
              <a:srgbClr val="000000"/>
            </a:solidFill>
            <a:miter lim="800000"/>
          </a:ln>
        </p:spPr>
      </p:sp>
      <p:sp>
        <p:nvSpPr>
          <p:cNvPr id="8194"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ChangeArrowheads="1"/>
          </p:cNvSpPr>
          <p:nvPr>
            <p:ph type="sldImg" idx="4294967295"/>
          </p:nvPr>
        </p:nvSpPr>
        <p:spPr bwMode="auto">
          <a:ln>
            <a:solidFill>
              <a:srgbClr val="000000"/>
            </a:solidFill>
            <a:miter lim="800000"/>
          </a:ln>
        </p:spPr>
      </p:sp>
      <p:sp>
        <p:nvSpPr>
          <p:cNvPr id="10242"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4294967295"/>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59009D0-1231-4A38-B4ED-F8BA19ED9A4E}" type="slidenum">
              <a:rPr lang="zh-CN" altLang="en-US"/>
            </a:fld>
            <a:endParaRPr lang="zh-CN" altLang="en-US"/>
          </a:p>
        </p:txBody>
      </p:sp>
      <p:pic>
        <p:nvPicPr>
          <p:cNvPr id="10" name="图片 9"/>
          <p:cNvPicPr>
            <a:picLocks noChangeAspect="1"/>
          </p:cNvPicPr>
          <p:nvPr userDrawn="1"/>
        </p:nvPicPr>
        <p:blipFill>
          <a:blip r:embed="rId3"/>
          <a:stretch>
            <a:fillRect/>
          </a:stretch>
        </p:blipFill>
        <p:spPr>
          <a:xfrm>
            <a:off x="3940810" y="766445"/>
            <a:ext cx="4298950" cy="130619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23C6BA5-C295-4B64-8362-4708AC20274C}"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0E07938-6A37-4FB8-9912-840F9DBF9F8D}"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234FE8D-6510-4ECB-AC17-217E9C19606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二级</a:t>
            </a:r>
            <a:endParaRPr lang="zh-CN" altLang="en-US" noProof="1" smtClean="0"/>
          </a:p>
          <a:p>
            <a:pPr lvl="2"/>
            <a:r>
              <a:rPr lang="zh-CN" altLang="en-US" noProof="1" smtClean="0"/>
              <a:t>三级</a:t>
            </a:r>
            <a:endParaRPr lang="zh-CN" altLang="en-US" noProof="1" smtClean="0"/>
          </a:p>
          <a:p>
            <a:pPr lvl="3"/>
            <a:r>
              <a:rPr lang="zh-CN" altLang="en-US" noProof="1" smtClean="0"/>
              <a:t>四级</a:t>
            </a:r>
            <a:endParaRPr lang="zh-CN" altLang="en-US" noProof="1" smtClean="0"/>
          </a:p>
          <a:p>
            <a:pPr lvl="4"/>
            <a:r>
              <a:rPr lang="zh-CN" altLang="en-US" noProof="1" smtClean="0"/>
              <a:t>五级</a:t>
            </a:r>
            <a:endParaRPr lang="zh-CN" altLang="en-US" noProof="1"/>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5D489D34-0589-4E80-970B-2D01E6FFD3D4}"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AEA0C86-756E-4F08-85DB-33DDD2A5E17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A9751991-0D16-4F2F-B611-D96E772B503A}"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D3EB6015-0BAC-4F96-A232-4ED63FF00CFB}" type="slidenum">
              <a:rPr lang="zh-CN" altLang="en-US"/>
            </a:fld>
            <a:endParaRPr lang="zh-CN" altLang="en-US"/>
          </a:p>
        </p:txBody>
      </p:sp>
      <p:pic>
        <p:nvPicPr>
          <p:cNvPr id="6" name="图片 5"/>
          <p:cNvPicPr>
            <a:picLocks noChangeAspect="1"/>
          </p:cNvPicPr>
          <p:nvPr userDrawn="1"/>
        </p:nvPicPr>
        <p:blipFill>
          <a:blip r:embed="rId3"/>
          <a:stretch>
            <a:fillRect/>
          </a:stretch>
        </p:blipFill>
        <p:spPr>
          <a:xfrm>
            <a:off x="3446780" y="1465580"/>
            <a:ext cx="5163185" cy="800100"/>
          </a:xfrm>
          <a:prstGeom prst="rect">
            <a:avLst/>
          </a:prstGeom>
        </p:spPr>
      </p:pic>
      <p:pic>
        <p:nvPicPr>
          <p:cNvPr id="7" name="图片 6"/>
          <p:cNvPicPr>
            <a:picLocks noChangeAspect="1"/>
          </p:cNvPicPr>
          <p:nvPr userDrawn="1"/>
        </p:nvPicPr>
        <p:blipFill>
          <a:blip r:embed="rId3"/>
          <a:stretch>
            <a:fillRect/>
          </a:stretch>
        </p:blipFill>
        <p:spPr>
          <a:xfrm>
            <a:off x="1862455" y="5064760"/>
            <a:ext cx="8635365" cy="8001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sz="1200" noProof="1">
                <a:solidFill>
                  <a:srgbClr val="898989"/>
                </a:solidFill>
                <a:latin typeface="等线" panose="02010600030101010101" charset="-122"/>
                <a:ea typeface="等线" panose="02010600030101010101" charset="-122"/>
                <a:cs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ea typeface="等线" panose="02010600030101010101" charset="-122"/>
              </a:defRPr>
            </a:lvl1pPr>
          </a:lstStyle>
          <a:p>
            <a:fld id="{25DF49D7-4026-4BFB-965D-DEC00C6EA246}" type="slidenum">
              <a:rPr lang="zh-CN" altLang="en-US"/>
            </a:fld>
            <a:endParaRPr lang="zh-CN" altLang="en-US"/>
          </a:p>
        </p:txBody>
      </p:sp>
      <p:pic>
        <p:nvPicPr>
          <p:cNvPr id="1031" name="图片 6"/>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矩形 1"/>
          <p:cNvSpPr>
            <a:spLocks noChangeArrowheads="1"/>
          </p:cNvSpPr>
          <p:nvPr userDrawn="1"/>
        </p:nvSpPr>
        <p:spPr bwMode="auto">
          <a:xfrm>
            <a:off x="871538" y="363538"/>
            <a:ext cx="892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chemeClr val="bg1"/>
                </a:solidFill>
                <a:latin typeface="微软雅黑" panose="020B0503020204020204" pitchFamily="34" charset="-122"/>
                <a:ea typeface="微软雅黑" panose="020B0503020204020204" pitchFamily="34" charset="-122"/>
                <a:sym typeface="宋体" pitchFamily="2" charset="-122"/>
              </a:rPr>
              <a:t>✎ </a:t>
            </a:r>
            <a:endParaRPr lang="zh-CN" altLang="en-US" sz="3600">
              <a:latin typeface="Arial" panose="020B0704020202020204" pitchFamily="34" charset="0"/>
            </a:endParaRPr>
          </a:p>
        </p:txBody>
      </p:sp>
      <p:pic>
        <p:nvPicPr>
          <p:cNvPr id="8" name="图片 7"/>
          <p:cNvPicPr>
            <a:picLocks noChangeAspect="1"/>
          </p:cNvPicPr>
          <p:nvPr userDrawn="1"/>
        </p:nvPicPr>
        <p:blipFill>
          <a:blip r:embed="rId10"/>
          <a:stretch>
            <a:fillRect/>
          </a:stretch>
        </p:blipFill>
        <p:spPr>
          <a:xfrm>
            <a:off x="8430895" y="120650"/>
            <a:ext cx="3150870" cy="912495"/>
          </a:xfrm>
          <a:prstGeom prst="rect">
            <a:avLst/>
          </a:prstGeom>
        </p:spPr>
      </p:pic>
      <p:pic>
        <p:nvPicPr>
          <p:cNvPr id="2" name="图片 1"/>
          <p:cNvPicPr>
            <a:picLocks noChangeAspect="1"/>
          </p:cNvPicPr>
          <p:nvPr userDrawn="1"/>
        </p:nvPicPr>
        <p:blipFill>
          <a:blip r:embed="rId11"/>
          <a:stretch>
            <a:fillRect/>
          </a:stretch>
        </p:blipFill>
        <p:spPr>
          <a:xfrm>
            <a:off x="566420" y="6551295"/>
            <a:ext cx="1887220" cy="2311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rtl="0" fontAlgn="base">
        <a:lnSpc>
          <a:spcPct val="90000"/>
        </a:lnSpc>
        <a:spcBef>
          <a:spcPct val="0"/>
        </a:spcBef>
        <a:spcAft>
          <a:spcPct val="0"/>
        </a:spcAft>
        <a:defRPr sz="4400" kern="1200">
          <a:solidFill>
            <a:schemeClr val="tx1"/>
          </a:solidFill>
          <a:latin typeface="+mj-lt"/>
          <a:ea typeface="宋体" pitchFamily="2" charset="-122"/>
          <a:cs typeface="等线 Light" panose="02010600030101010101" charset="-122"/>
        </a:defRPr>
      </a:lvl1pPr>
      <a:lvl2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2pPr>
      <a:lvl3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3pPr>
      <a:lvl4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4pPr>
      <a:lvl5pPr algn="l" rtl="0" fontAlgn="base">
        <a:lnSpc>
          <a:spcPct val="90000"/>
        </a:lnSpc>
        <a:spcBef>
          <a:spcPct val="0"/>
        </a:spcBef>
        <a:spcAft>
          <a:spcPct val="0"/>
        </a:spcAft>
        <a:defRPr sz="4400">
          <a:solidFill>
            <a:schemeClr val="tx1"/>
          </a:solidFill>
          <a:latin typeface="等线 Light" panose="02010600030101010101" charset="-122"/>
          <a:ea typeface="宋体" pitchFamily="2" charset="-122"/>
          <a:cs typeface="等线 Light" panose="02010600030101010101" charset="-122"/>
        </a:defRPr>
      </a:lvl5pPr>
      <a:lvl6pPr marL="4572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kumimoji="1" sz="4400">
          <a:solidFill>
            <a:schemeClr val="tx1"/>
          </a:solidFill>
          <a:latin typeface="等线 Light" panose="02010600030101010101" charset="-122"/>
          <a:ea typeface="等线 Light" panose="02010600030101010101" charset="-122"/>
          <a:cs typeface="等线 Light" panose="02010600030101010101" charset="-122"/>
        </a:defRPr>
      </a:lvl9pPr>
    </p:titleStyle>
    <p:bodyStyle>
      <a:lvl1pPr marL="228600" indent="-228600" algn="l" rtl="0" fontAlgn="base">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等线" panose="02010600030101010101" charset="-122"/>
        </a:defRPr>
      </a:lvl1pPr>
      <a:lvl2pPr marL="685800" indent="-228600" algn="l" rtl="0" fontAlgn="base">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等线" panose="02010600030101010101" charset="-122"/>
        </a:defRPr>
      </a:lvl2pPr>
      <a:lvl3pPr marL="11430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3pPr>
      <a:lvl4pPr marL="16002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4pPr>
      <a:lvl5pPr marL="2057400" indent="-228600" algn="l" rtl="0" fontAlgn="base">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等线" panose="02010600030101010101"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GI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21.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5.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8.xml"/><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9.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image" Target="../media/image48.png"/><Relationship Id="rId1" Type="http://schemas.openxmlformats.org/officeDocument/2006/relationships/image" Target="../media/image4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25.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hyperlink" Target="https://scikit-learn.org/stable/modules/generated/sklearn.linear_model.Perceptron.html"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9.xml"/><Relationship Id="rId2" Type="http://schemas.openxmlformats.org/officeDocument/2006/relationships/image" Target="../media/image58.png"/><Relationship Id="rId1"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xml"/><Relationship Id="rId2" Type="http://schemas.openxmlformats.org/officeDocument/2006/relationships/image" Target="../media/image60.png"/><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image" Target="../media/image61.emf"/><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tags" Target="../tags/tag33.xml"/><Relationship Id="rId2" Type="http://schemas.openxmlformats.org/officeDocument/2006/relationships/image" Target="../media/image62.e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tags" Target="../tags/tag34.xml"/><Relationship Id="rId2" Type="http://schemas.openxmlformats.org/officeDocument/2006/relationships/image" Target="../media/image62.emf"/><Relationship Id="rId1"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tags" Target="../tags/tag35.xml"/><Relationship Id="rId2" Type="http://schemas.openxmlformats.org/officeDocument/2006/relationships/image" Target="../media/image61.emf"/><Relationship Id="rId1"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7.xml"/><Relationship Id="rId6" Type="http://schemas.openxmlformats.org/officeDocument/2006/relationships/tags" Target="../tags/tag36.xml"/><Relationship Id="rId5" Type="http://schemas.openxmlformats.org/officeDocument/2006/relationships/image" Target="../media/image61.emf"/><Relationship Id="rId4" Type="http://schemas.openxmlformats.org/officeDocument/2006/relationships/oleObject" Target="../embeddings/oleObject6.bin"/><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5.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tags" Target="../tags/tag3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4.jpeg"/><Relationship Id="rId2" Type="http://schemas.openxmlformats.org/officeDocument/2006/relationships/image" Target="../media/image61.emf"/><Relationship Id="rId1"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8.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1.emf"/><Relationship Id="rId2" Type="http://schemas.openxmlformats.org/officeDocument/2006/relationships/oleObject" Target="../embeddings/oleObject8.bin"/><Relationship Id="rId10" Type="http://schemas.openxmlformats.org/officeDocument/2006/relationships/vmlDrawing" Target="../drawings/vmlDrawing8.vml"/><Relationship Id="rId1" Type="http://schemas.openxmlformats.org/officeDocument/2006/relationships/image" Target="../media/image66.png"/></Relationships>
</file>

<file path=ppt/slides/_rels/slide37.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image" Target="../media/image72.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71.png"/><Relationship Id="rId2" Type="http://schemas.openxmlformats.org/officeDocument/2006/relationships/image" Target="../media/image61.emf"/><Relationship Id="rId11" Type="http://schemas.openxmlformats.org/officeDocument/2006/relationships/vmlDrawing" Target="../drawings/vmlDrawing9.vml"/><Relationship Id="rId10" Type="http://schemas.openxmlformats.org/officeDocument/2006/relationships/slideLayout" Target="../slideLayouts/slideLayout7.xml"/><Relationship Id="rId1" Type="http://schemas.openxmlformats.org/officeDocument/2006/relationships/oleObject" Target="../embeddings/oleObject9.bin"/></Relationships>
</file>

<file path=ppt/slides/_rels/slide3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1.emf"/><Relationship Id="rId11" Type="http://schemas.openxmlformats.org/officeDocument/2006/relationships/vmlDrawing" Target="../drawings/vmlDrawing10.vml"/><Relationship Id="rId10" Type="http://schemas.openxmlformats.org/officeDocument/2006/relationships/slideLayout" Target="../slideLayouts/slideLayout7.xml"/><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1.emf"/><Relationship Id="rId17" Type="http://schemas.openxmlformats.org/officeDocument/2006/relationships/vmlDrawing" Target="../drawings/vmlDrawing11.vml"/><Relationship Id="rId16" Type="http://schemas.openxmlformats.org/officeDocument/2006/relationships/slideLayout" Target="../slideLayouts/slideLayout7.xml"/><Relationship Id="rId15" Type="http://schemas.openxmlformats.org/officeDocument/2006/relationships/tags" Target="../tags/tag41.xml"/><Relationship Id="rId14" Type="http://schemas.openxmlformats.org/officeDocument/2006/relationships/image" Target="../media/image82.png"/><Relationship Id="rId13" Type="http://schemas.openxmlformats.org/officeDocument/2006/relationships/image" Target="../media/image81.png"/><Relationship Id="rId12" Type="http://schemas.openxmlformats.org/officeDocument/2006/relationships/image" Target="../media/image80.png"/><Relationship Id="rId11" Type="http://schemas.openxmlformats.org/officeDocument/2006/relationships/image" Target="../media/image79.png"/><Relationship Id="rId10" Type="http://schemas.openxmlformats.org/officeDocument/2006/relationships/image" Target="../media/image78.png"/><Relationship Id="rId1"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xml"/><Relationship Id="rId5" Type="http://schemas.openxmlformats.org/officeDocument/2006/relationships/image" Target="../media/image12.png"/><Relationship Id="rId4" Type="http://schemas.openxmlformats.org/officeDocument/2006/relationships/tags" Target="../tags/tag4.xml"/><Relationship Id="rId3" Type="http://schemas.openxmlformats.org/officeDocument/2006/relationships/image" Target="../media/image11.png"/><Relationship Id="rId2" Type="http://schemas.openxmlformats.org/officeDocument/2006/relationships/tags" Target="../tags/tag3.xml"/><Relationship Id="rId1" Type="http://schemas.openxmlformats.org/officeDocument/2006/relationships/hyperlink" Target="..\..\&#26234;&#33021;&#22270;&#20687;&#25506;&#32034;\&#35270;&#39057;\&#31532;&#20108;&#31456;\&#20154;&#24037;&#31070;&#32463;&#32593;&#32476;vs&#29983;&#29289;&#31070;&#32463;&#32593;&#32476;.mp4" TargetMode="External"/></Relationships>
</file>

<file path=ppt/slides/_rels/slide40.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1.emf"/><Relationship Id="rId15" Type="http://schemas.openxmlformats.org/officeDocument/2006/relationships/vmlDrawing" Target="../drawings/vmlDrawing12.vml"/><Relationship Id="rId14" Type="http://schemas.openxmlformats.org/officeDocument/2006/relationships/slideLayout" Target="../slideLayouts/slideLayout7.xml"/><Relationship Id="rId13" Type="http://schemas.openxmlformats.org/officeDocument/2006/relationships/tags" Target="../tags/tag42.xml"/><Relationship Id="rId12" Type="http://schemas.openxmlformats.org/officeDocument/2006/relationships/image" Target="../media/image88.png"/><Relationship Id="rId11" Type="http://schemas.openxmlformats.org/officeDocument/2006/relationships/image" Target="../media/image87.png"/><Relationship Id="rId10" Type="http://schemas.openxmlformats.org/officeDocument/2006/relationships/image" Target="../media/image86.png"/><Relationship Id="rId1"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90.png"/><Relationship Id="rId7" Type="http://schemas.openxmlformats.org/officeDocument/2006/relationships/image" Target="../media/image89.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1.emf"/><Relationship Id="rId11" Type="http://schemas.openxmlformats.org/officeDocument/2006/relationships/vmlDrawing" Target="../drawings/vmlDrawing13.vml"/><Relationship Id="rId10" Type="http://schemas.openxmlformats.org/officeDocument/2006/relationships/slideLayout" Target="../slideLayouts/slideLayout7.xml"/><Relationship Id="rId1"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tags" Target="../tags/tag44.xml"/><Relationship Id="rId3" Type="http://schemas.openxmlformats.org/officeDocument/2006/relationships/image" Target="../media/image92.emf"/><Relationship Id="rId2" Type="http://schemas.openxmlformats.org/officeDocument/2006/relationships/oleObject" Target="../embeddings/oleObject14.bin"/><Relationship Id="rId1" Type="http://schemas.openxmlformats.org/officeDocument/2006/relationships/image" Target="../media/image91.png"/></Relationships>
</file>

<file path=ppt/slides/_rels/slide43.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7.xml"/><Relationship Id="rId5" Type="http://schemas.openxmlformats.org/officeDocument/2006/relationships/tags" Target="../tags/tag45.xml"/><Relationship Id="rId4" Type="http://schemas.openxmlformats.org/officeDocument/2006/relationships/image" Target="../media/image92.emf"/><Relationship Id="rId3" Type="http://schemas.openxmlformats.org/officeDocument/2006/relationships/oleObject" Target="../embeddings/oleObject16.bin"/><Relationship Id="rId2" Type="http://schemas.openxmlformats.org/officeDocument/2006/relationships/image" Target="../media/image93.emf"/><Relationship Id="rId1" Type="http://schemas.openxmlformats.org/officeDocument/2006/relationships/oleObject" Target="../embeddings/oleObject15.bin"/></Relationships>
</file>

<file path=ppt/slides/_rels/slide44.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7.xml"/><Relationship Id="rId7" Type="http://schemas.openxmlformats.org/officeDocument/2006/relationships/tags" Target="../tags/tag4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2.emf"/><Relationship Id="rId3" Type="http://schemas.openxmlformats.org/officeDocument/2006/relationships/oleObject" Target="../embeddings/oleObject18.bin"/><Relationship Id="rId2" Type="http://schemas.openxmlformats.org/officeDocument/2006/relationships/image" Target="../media/image94.emf"/><Relationship Id="rId1"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7.xml"/><Relationship Id="rId4" Type="http://schemas.openxmlformats.org/officeDocument/2006/relationships/tags" Target="../tags/tag47.xml"/><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oleObject" Target="../embeddings/oleObject19.bin"/></Relationships>
</file>

<file path=ppt/slides/_rels/slide46.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7.xml"/><Relationship Id="rId3" Type="http://schemas.openxmlformats.org/officeDocument/2006/relationships/tags" Target="../tags/tag48.xml"/><Relationship Id="rId2" Type="http://schemas.openxmlformats.org/officeDocument/2006/relationships/image" Target="../media/image62.emf"/><Relationship Id="rId1"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9.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64.png"/><Relationship Id="rId1" Type="http://schemas.openxmlformats.org/officeDocument/2006/relationships/image" Target="../media/image99.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0.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1.xml"/><Relationship Id="rId1"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2.xml"/><Relationship Id="rId2" Type="http://schemas.openxmlformats.org/officeDocument/2006/relationships/image" Target="../media/image107.png"/><Relationship Id="rId1"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76.png"/><Relationship Id="rId1" Type="http://schemas.openxmlformats.org/officeDocument/2006/relationships/image" Target="../media/image108.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53.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24.png"/><Relationship Id="rId7" Type="http://schemas.openxmlformats.org/officeDocument/2006/relationships/image" Target="../media/image123.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2" Type="http://schemas.openxmlformats.org/officeDocument/2006/relationships/slideLayout" Target="../slideLayouts/slideLayout7.xml"/><Relationship Id="rId11" Type="http://schemas.openxmlformats.org/officeDocument/2006/relationships/tags" Target="../tags/tag55.xml"/><Relationship Id="rId10" Type="http://schemas.openxmlformats.org/officeDocument/2006/relationships/image" Target="../media/image126.png"/><Relationship Id="rId1" Type="http://schemas.openxmlformats.org/officeDocument/2006/relationships/image" Target="../media/image117.png"/></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6.xml"/><Relationship Id="rId5" Type="http://schemas.openxmlformats.org/officeDocument/2006/relationships/image" Target="../media/image131.png"/><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hyperlink" Target="https://scikit-learn.org/stable/modules/generated/sklearn.neural_network.MLPClassifier.html?highlight=mlp#sklearn.neural_network.MLPClassifier"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image" Target="../media/image13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xml"/><Relationship Id="rId1" Type="http://schemas.openxmlformats.org/officeDocument/2006/relationships/image" Target="../media/image10.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1.xml"/><Relationship Id="rId2" Type="http://schemas.openxmlformats.org/officeDocument/2006/relationships/image" Target="../media/image134.png"/><Relationship Id="rId1" Type="http://schemas.openxmlformats.org/officeDocument/2006/relationships/image" Target="../media/image133.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xml"/><Relationship Id="rId7" Type="http://schemas.openxmlformats.org/officeDocument/2006/relationships/image" Target="../media/image20.png"/><Relationship Id="rId6" Type="http://schemas.openxmlformats.org/officeDocument/2006/relationships/image" Target="../media/image19.png"/><Relationship Id="rId5" Type="http://schemas.microsoft.com/office/2007/relationships/hdphoto" Target="../media/image18.wdp"/><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jpe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3.xml"/><Relationship Id="rId2" Type="http://schemas.openxmlformats.org/officeDocument/2006/relationships/image" Target="../media/image135.png"/><Relationship Id="rId1" Type="http://schemas.openxmlformats.org/officeDocument/2006/relationships/tags" Target="../tags/tag6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22.jpe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xml"/><Relationship Id="rId7" Type="http://schemas.openxmlformats.org/officeDocument/2006/relationships/image" Target="../media/image26.png"/><Relationship Id="rId6" Type="http://schemas.openxmlformats.org/officeDocument/2006/relationships/image" Target="../media/image19.png"/><Relationship Id="rId5" Type="http://schemas.openxmlformats.org/officeDocument/2006/relationships/image" Target="../media/image25.sv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image" Target="../media/image23.png"/><Relationship Id="rId4" Type="http://schemas.openxmlformats.org/officeDocument/2006/relationships/image" Target="../media/image21.png"/><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ctrTitle"/>
          </p:nvPr>
        </p:nvSpPr>
        <p:spPr>
          <a:xfrm>
            <a:off x="1670050" y="1709738"/>
            <a:ext cx="9144000" cy="1912937"/>
          </a:xfrm>
        </p:spPr>
        <p:txBody>
          <a:bodyPr/>
          <a:lstStyle/>
          <a:p>
            <a:r>
              <a:rPr lang="zh-CN" altLang="zh-CN"/>
              <a:t>第</a:t>
            </a:r>
            <a:r>
              <a:rPr lang="en-US" altLang="zh-CN"/>
              <a:t>5</a:t>
            </a:r>
            <a:r>
              <a:rPr lang="zh-CN" altLang="zh-CN"/>
              <a:t>章 分类：人工神经网络</a:t>
            </a:r>
            <a:endParaRPr lang="zh-CN" altLang="zh-CN"/>
          </a:p>
        </p:txBody>
      </p:sp>
      <p:sp>
        <p:nvSpPr>
          <p:cNvPr id="2" name="矩形 15"/>
          <p:cNvSpPr>
            <a:spLocks noChangeArrowheads="1"/>
          </p:cNvSpPr>
          <p:nvPr/>
        </p:nvSpPr>
        <p:spPr bwMode="auto">
          <a:xfrm>
            <a:off x="3645535" y="5236845"/>
            <a:ext cx="46659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人工神经网络</a:t>
            </a: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vs </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生物神经网络</a:t>
            </a:r>
            <a:endPar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感知器原理与算法实现</a:t>
            </a:r>
            <a:endPar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a:spLocks noChangeArrowheads="1"/>
          </p:cNvSpPr>
          <p:nvPr/>
        </p:nvSpPr>
        <p:spPr bwMode="auto">
          <a:xfrm>
            <a:off x="7515860" y="5236845"/>
            <a:ext cx="450850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神经网络原理与算法实现</a:t>
            </a:r>
            <a:endParaRPr lang="zh-CN"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神经网络拓扑结构</a:t>
            </a:r>
            <a:r>
              <a:rPr lang="en-US" altLang="zh-CN"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 vs </a:t>
            </a:r>
            <a:r>
              <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rPr>
              <a:t>深度学习框架</a:t>
            </a:r>
            <a:endParaRPr lang="zh-CN" altLang="en-US" sz="2000" b="1" dirty="0">
              <a:solidFill>
                <a:srgbClr val="2E75B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3" name="图片 102"/>
          <p:cNvPicPr/>
          <p:nvPr/>
        </p:nvPicPr>
        <p:blipFill>
          <a:blip r:embed="rId1"/>
          <a:stretch>
            <a:fillRect/>
          </a:stretch>
        </p:blipFill>
        <p:spPr>
          <a:xfrm>
            <a:off x="1308577" y="5131435"/>
            <a:ext cx="1726883" cy="1126808"/>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需要解决的问题？</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26" name="图片 25"/>
          <p:cNvPicPr>
            <a:picLocks noChangeAspect="1"/>
          </p:cNvPicPr>
          <p:nvPr/>
        </p:nvPicPr>
        <p:blipFill rotWithShape="1">
          <a:blip r:embed="rId1"/>
          <a:srcRect r="66928"/>
          <a:stretch>
            <a:fillRect/>
          </a:stretch>
        </p:blipFill>
        <p:spPr>
          <a:xfrm>
            <a:off x="1394387" y="4976185"/>
            <a:ext cx="815202" cy="61247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7" name="图片 26"/>
          <p:cNvPicPr>
            <a:picLocks noChangeAspect="1"/>
          </p:cNvPicPr>
          <p:nvPr/>
        </p:nvPicPr>
        <p:blipFill rotWithShape="1">
          <a:blip r:embed="rId1"/>
          <a:srcRect l="31092" r="30760"/>
          <a:stretch>
            <a:fillRect/>
          </a:stretch>
        </p:blipFill>
        <p:spPr>
          <a:xfrm>
            <a:off x="2531288" y="4976185"/>
            <a:ext cx="813642" cy="61247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8" name="图片 27"/>
          <p:cNvPicPr>
            <a:picLocks noChangeAspect="1"/>
          </p:cNvPicPr>
          <p:nvPr/>
        </p:nvPicPr>
        <p:blipFill rotWithShape="1">
          <a:blip r:embed="rId1"/>
          <a:srcRect l="66992"/>
          <a:stretch>
            <a:fillRect/>
          </a:stretch>
        </p:blipFill>
        <p:spPr>
          <a:xfrm>
            <a:off x="3666090" y="4976185"/>
            <a:ext cx="813642" cy="61247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grpSp>
        <p:nvGrpSpPr>
          <p:cNvPr id="29" name="组合 28"/>
          <p:cNvGrpSpPr/>
          <p:nvPr/>
        </p:nvGrpSpPr>
        <p:grpSpPr>
          <a:xfrm>
            <a:off x="2119" y="1461044"/>
            <a:ext cx="6254182" cy="2740500"/>
            <a:chOff x="3327621" y="1461045"/>
            <a:chExt cx="6254182" cy="2740500"/>
          </a:xfrm>
        </p:grpSpPr>
        <p:pic>
          <p:nvPicPr>
            <p:cNvPr id="30" name="图片 29"/>
            <p:cNvPicPr>
              <a:picLocks noChangeAspect="1"/>
            </p:cNvPicPr>
            <p:nvPr/>
          </p:nvPicPr>
          <p:blipFill>
            <a:blip r:embed="rId2"/>
            <a:stretch>
              <a:fillRect/>
            </a:stretch>
          </p:blipFill>
          <p:spPr>
            <a:xfrm>
              <a:off x="3327621" y="1461045"/>
              <a:ext cx="6254182" cy="2740500"/>
            </a:xfrm>
            <a:prstGeom prst="rect">
              <a:avLst/>
            </a:prstGeom>
          </p:spPr>
        </p:pic>
        <p:sp>
          <p:nvSpPr>
            <p:cNvPr id="31" name="椭圆 30"/>
            <p:cNvSpPr/>
            <p:nvPr/>
          </p:nvSpPr>
          <p:spPr>
            <a:xfrm>
              <a:off x="4884420" y="1714499"/>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2" name="椭圆 31"/>
            <p:cNvSpPr/>
            <p:nvPr/>
          </p:nvSpPr>
          <p:spPr>
            <a:xfrm>
              <a:off x="6137212" y="2603583"/>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3" name="椭圆 32"/>
            <p:cNvSpPr/>
            <p:nvPr/>
          </p:nvSpPr>
          <p:spPr>
            <a:xfrm>
              <a:off x="7398334"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4" name="椭圆 33"/>
            <p:cNvSpPr/>
            <p:nvPr/>
          </p:nvSpPr>
          <p:spPr>
            <a:xfrm>
              <a:off x="4884420" y="260000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5" name="椭圆 34"/>
            <p:cNvSpPr/>
            <p:nvPr/>
          </p:nvSpPr>
          <p:spPr>
            <a:xfrm>
              <a:off x="6137212" y="216197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6" name="椭圆 35"/>
            <p:cNvSpPr/>
            <p:nvPr/>
          </p:nvSpPr>
          <p:spPr>
            <a:xfrm>
              <a:off x="7410526" y="2600003"/>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7" name="椭圆 36"/>
            <p:cNvSpPr/>
            <p:nvPr/>
          </p:nvSpPr>
          <p:spPr>
            <a:xfrm>
              <a:off x="6141246"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椭圆 37"/>
            <p:cNvSpPr/>
            <p:nvPr/>
          </p:nvSpPr>
          <p:spPr>
            <a:xfrm>
              <a:off x="4884420"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9" name="椭圆 38"/>
            <p:cNvSpPr/>
            <p:nvPr/>
          </p:nvSpPr>
          <p:spPr>
            <a:xfrm>
              <a:off x="7398334" y="304330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0" name="椭圆 39"/>
            <p:cNvSpPr/>
            <p:nvPr/>
          </p:nvSpPr>
          <p:spPr>
            <a:xfrm>
              <a:off x="4884420" y="216197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41" name="文本占位符 3"/>
          <p:cNvSpPr txBox="1"/>
          <p:nvPr/>
        </p:nvSpPr>
        <p:spPr bwMode="auto">
          <a:xfrm>
            <a:off x="1969976" y="6020325"/>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gn="ctr"/>
            <a:r>
              <a:rPr lang="zh-CN" altLang="en-US" sz="2200" dirty="0">
                <a:latin typeface="+mj-ea"/>
                <a:ea typeface="+mj-ea"/>
              </a:rPr>
              <a:t>激活函数</a:t>
            </a:r>
            <a:endParaRPr lang="zh-CN" altLang="en-US" sz="2200" dirty="0">
              <a:latin typeface="+mj-ea"/>
              <a:ea typeface="+mj-ea"/>
            </a:endParaRPr>
          </a:p>
        </p:txBody>
      </p:sp>
      <p:sp>
        <p:nvSpPr>
          <p:cNvPr id="42" name="文本占位符 3"/>
          <p:cNvSpPr txBox="1"/>
          <p:nvPr/>
        </p:nvSpPr>
        <p:spPr bwMode="auto">
          <a:xfrm>
            <a:off x="1997967" y="4223346"/>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人工神经网络</a:t>
            </a:r>
            <a:endParaRPr lang="zh-CN" altLang="en-US" sz="2200" dirty="0">
              <a:latin typeface="+mj-ea"/>
              <a:ea typeface="+mj-ea"/>
            </a:endParaRPr>
          </a:p>
        </p:txBody>
      </p:sp>
      <p:grpSp>
        <p:nvGrpSpPr>
          <p:cNvPr id="75" name="组合 74"/>
          <p:cNvGrpSpPr/>
          <p:nvPr/>
        </p:nvGrpSpPr>
        <p:grpSpPr>
          <a:xfrm>
            <a:off x="1361423" y="2320887"/>
            <a:ext cx="10254563" cy="1731449"/>
            <a:chOff x="1361423" y="2320887"/>
            <a:chExt cx="10254563" cy="1731449"/>
          </a:xfrm>
        </p:grpSpPr>
        <p:sp>
          <p:nvSpPr>
            <p:cNvPr id="43" name="文本占位符 3"/>
            <p:cNvSpPr txBox="1"/>
            <p:nvPr/>
          </p:nvSpPr>
          <p:spPr bwMode="auto">
            <a:xfrm>
              <a:off x="6122247" y="2320887"/>
              <a:ext cx="5493739" cy="45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神经元模型</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是什么样的？</a:t>
              </a:r>
              <a:endPar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椭圆 47"/>
            <p:cNvSpPr/>
            <p:nvPr/>
          </p:nvSpPr>
          <p:spPr>
            <a:xfrm>
              <a:off x="1361423" y="3305734"/>
              <a:ext cx="710328" cy="700929"/>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占位符 3"/>
            <p:cNvSpPr txBox="1"/>
            <p:nvPr/>
          </p:nvSpPr>
          <p:spPr bwMode="auto">
            <a:xfrm>
              <a:off x="1672707" y="3622509"/>
              <a:ext cx="554913"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①</a:t>
              </a:r>
              <a:endParaRPr lang="zh-CN" altLang="en-US" sz="2200" dirty="0">
                <a:latin typeface="+mj-ea"/>
                <a:ea typeface="+mj-ea"/>
              </a:endParaRPr>
            </a:p>
          </p:txBody>
        </p:sp>
      </p:grpSp>
      <p:grpSp>
        <p:nvGrpSpPr>
          <p:cNvPr id="76" name="组合 75"/>
          <p:cNvGrpSpPr/>
          <p:nvPr/>
        </p:nvGrpSpPr>
        <p:grpSpPr>
          <a:xfrm>
            <a:off x="1099595" y="3324903"/>
            <a:ext cx="10513182" cy="2636803"/>
            <a:chOff x="1099595" y="3324903"/>
            <a:chExt cx="10513182" cy="2636803"/>
          </a:xfrm>
        </p:grpSpPr>
        <p:sp>
          <p:nvSpPr>
            <p:cNvPr id="44" name="文本占位符 3"/>
            <p:cNvSpPr txBox="1"/>
            <p:nvPr/>
          </p:nvSpPr>
          <p:spPr bwMode="auto">
            <a:xfrm>
              <a:off x="6119038" y="3324903"/>
              <a:ext cx="5493739" cy="4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激活函数</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具体形式，作用？</a:t>
              </a:r>
              <a:endPar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矩形: 圆角 57"/>
            <p:cNvSpPr/>
            <p:nvPr/>
          </p:nvSpPr>
          <p:spPr>
            <a:xfrm>
              <a:off x="1099595" y="4706255"/>
              <a:ext cx="3657600" cy="119683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占位符 3"/>
            <p:cNvSpPr txBox="1"/>
            <p:nvPr/>
          </p:nvSpPr>
          <p:spPr bwMode="auto">
            <a:xfrm>
              <a:off x="4341007" y="5531879"/>
              <a:ext cx="554913"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②</a:t>
              </a:r>
              <a:endParaRPr lang="zh-CN" altLang="en-US" sz="2200" dirty="0">
                <a:latin typeface="+mj-ea"/>
                <a:ea typeface="+mj-ea"/>
              </a:endParaRPr>
            </a:p>
          </p:txBody>
        </p:sp>
      </p:grpSp>
      <p:grpSp>
        <p:nvGrpSpPr>
          <p:cNvPr id="77" name="组合 76"/>
          <p:cNvGrpSpPr/>
          <p:nvPr/>
        </p:nvGrpSpPr>
        <p:grpSpPr>
          <a:xfrm>
            <a:off x="173620" y="1608881"/>
            <a:ext cx="12014516" cy="3136815"/>
            <a:chOff x="173620" y="1608881"/>
            <a:chExt cx="12014516" cy="3136815"/>
          </a:xfrm>
        </p:grpSpPr>
        <p:sp>
          <p:nvSpPr>
            <p:cNvPr id="45" name="文本占位符 3"/>
            <p:cNvSpPr txBox="1"/>
            <p:nvPr/>
          </p:nvSpPr>
          <p:spPr bwMode="auto">
            <a:xfrm>
              <a:off x="6119037" y="4294067"/>
              <a:ext cx="6069099" cy="45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网架结构形式</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是否单一或其他形式？</a:t>
              </a:r>
              <a:endPar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矩形: 圆角 62"/>
            <p:cNvSpPr/>
            <p:nvPr/>
          </p:nvSpPr>
          <p:spPr>
            <a:xfrm>
              <a:off x="173620" y="1608881"/>
              <a:ext cx="5660021" cy="256138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占位符 3"/>
            <p:cNvSpPr txBox="1"/>
            <p:nvPr/>
          </p:nvSpPr>
          <p:spPr bwMode="auto">
            <a:xfrm>
              <a:off x="5352451" y="3729536"/>
              <a:ext cx="477219" cy="45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③</a:t>
              </a:r>
              <a:endParaRPr lang="zh-CN" altLang="en-US" sz="2200" dirty="0">
                <a:latin typeface="+mj-ea"/>
                <a:ea typeface="+mj-ea"/>
              </a:endParaRPr>
            </a:p>
          </p:txBody>
        </p:sp>
      </p:grpSp>
      <p:grpSp>
        <p:nvGrpSpPr>
          <p:cNvPr id="78" name="组合 77"/>
          <p:cNvGrpSpPr/>
          <p:nvPr/>
        </p:nvGrpSpPr>
        <p:grpSpPr>
          <a:xfrm>
            <a:off x="3311120" y="1399439"/>
            <a:ext cx="8301656" cy="4326110"/>
            <a:chOff x="3311120" y="1399439"/>
            <a:chExt cx="8301656" cy="4326110"/>
          </a:xfrm>
        </p:grpSpPr>
        <p:sp>
          <p:nvSpPr>
            <p:cNvPr id="46" name="文本占位符 3"/>
            <p:cNvSpPr txBox="1"/>
            <p:nvPr/>
          </p:nvSpPr>
          <p:spPr bwMode="auto">
            <a:xfrm>
              <a:off x="6119037" y="5295722"/>
              <a:ext cx="5493739"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：训练</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学习规则和方法</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椭圆 66"/>
            <p:cNvSpPr/>
            <p:nvPr/>
          </p:nvSpPr>
          <p:spPr>
            <a:xfrm>
              <a:off x="3311120" y="1399439"/>
              <a:ext cx="584069" cy="3000969"/>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占位符 3"/>
            <p:cNvSpPr txBox="1"/>
            <p:nvPr/>
          </p:nvSpPr>
          <p:spPr bwMode="auto">
            <a:xfrm>
              <a:off x="3370208" y="2616380"/>
              <a:ext cx="554913"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④</a:t>
              </a:r>
              <a:endParaRPr lang="zh-CN" altLang="en-US" sz="2200" dirty="0">
                <a:latin typeface="+mj-ea"/>
                <a:ea typeface="+mj-ea"/>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randombar(horizontal)">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randombar(horizontal)">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randombar(horizontal)">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randombar(horizontal)">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1551305"/>
            <a:ext cx="593344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938"/>
            <a:ext cx="550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buClrTx/>
              <a:buSzTx/>
            </a:pPr>
            <a:r>
              <a:rPr lang="en-US" altLang="zh-CN" sz="2800" dirty="0">
                <a:solidFill>
                  <a:schemeClr val="bg1"/>
                </a:solidFill>
                <a:latin typeface="Impact" panose="020B0806030902050204" pitchFamily="34" charset="0"/>
                <a:ea typeface="微软雅黑" panose="020B0503020204020204" pitchFamily="34" charset="-122"/>
              </a:rPr>
              <a:t>01    </a:t>
            </a:r>
            <a:r>
              <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rPr>
              <a:t>人工神经网络 vs 生物神经网络</a:t>
            </a:r>
            <a:endPar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sp>
        <p:nvSpPr>
          <p:cNvPr id="9220" name="TextBox 10"/>
          <p:cNvSpPr txBox="1">
            <a:spLocks noChangeArrowheads="1"/>
          </p:cNvSpPr>
          <p:nvPr/>
        </p:nvSpPr>
        <p:spPr bwMode="auto">
          <a:xfrm>
            <a:off x="5181600" y="2412842"/>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lnSpc>
                <a:spcPct val="100000"/>
              </a:lnSpc>
              <a:buClrTx/>
              <a:buSzTx/>
            </a:pPr>
            <a:r>
              <a:rPr lang="en-US" altLang="zh-CN" sz="2800" dirty="0">
                <a:solidFill>
                  <a:srgbClr val="595959"/>
                </a:solidFill>
                <a:latin typeface="Impact" panose="020B0806030902050204" pitchFamily="34" charset="0"/>
                <a:ea typeface="微软雅黑" panose="020B0503020204020204" pitchFamily="34" charset="-122"/>
              </a:rPr>
              <a:t>02   </a:t>
            </a:r>
            <a:r>
              <a:rPr lang="en-US" altLang="zh-CN" sz="2800" dirty="0" smtClean="0">
                <a:solidFill>
                  <a:srgbClr val="595959"/>
                </a:solidFill>
                <a:latin typeface="Impact" panose="020B0806030902050204" pitchFamily="34" charset="0"/>
                <a:ea typeface="微软雅黑" panose="020B0503020204020204" pitchFamily="34" charset="-122"/>
              </a:rPr>
              <a:t>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感知器原理与算法实现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713"/>
            <a:ext cx="65576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marL="0" lvl="1"/>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神经网络拓扑结构 vs 深度学习框架</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生物神经元模型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547262" y="1518852"/>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mj-ea"/>
                <a:ea typeface="+mj-ea"/>
              </a:rPr>
              <a:t>典型的生物神经元模型</a:t>
            </a:r>
            <a:endParaRPr lang="zh-CN" altLang="en-US" sz="2200" b="0" dirty="0">
              <a:latin typeface="+mj-ea"/>
              <a:ea typeface="+mj-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1232" y="2470678"/>
            <a:ext cx="4728398" cy="3004398"/>
          </a:xfrm>
          <a:prstGeom prst="rect">
            <a:avLst/>
          </a:prstGeom>
        </p:spPr>
      </p:pic>
      <p:sp>
        <p:nvSpPr>
          <p:cNvPr id="14" name="文本占位符 3"/>
          <p:cNvSpPr txBox="1"/>
          <p:nvPr/>
        </p:nvSpPr>
        <p:spPr bwMode="auto">
          <a:xfrm>
            <a:off x="4745622" y="2018205"/>
            <a:ext cx="7303625" cy="409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914400" lvl="1" indent="-457200">
              <a:buFont typeface="+mj-ea"/>
              <a:buAutoNum type="circleNumDbPlain"/>
            </a:pPr>
            <a:r>
              <a:rPr lang="zh-CN" altLang="en-US" sz="2200" dirty="0">
                <a:latin typeface="微软雅黑" panose="020B0503020204020204" pitchFamily="34" charset="-122"/>
                <a:ea typeface="微软雅黑" panose="020B0503020204020204" pitchFamily="34" charset="-122"/>
              </a:rPr>
              <a:t>细胞体：</a:t>
            </a:r>
            <a:r>
              <a:rPr lang="zh-CN" altLang="en-US" sz="2200" b="0" dirty="0">
                <a:latin typeface="微软雅黑" panose="020B0503020204020204" pitchFamily="34" charset="-122"/>
                <a:ea typeface="微软雅黑" panose="020B0503020204020204" pitchFamily="34" charset="-122"/>
              </a:rPr>
              <a:t>是神经元的主体，由细胞核、细胞质和细胞膜三部分构成。</a:t>
            </a:r>
            <a:endParaRPr lang="en-US" altLang="zh-CN" sz="2200" b="0" dirty="0">
              <a:latin typeface="微软雅黑" panose="020B0503020204020204" pitchFamily="34" charset="-122"/>
              <a:ea typeface="微软雅黑" panose="020B0503020204020204" pitchFamily="34" charset="-122"/>
            </a:endParaRPr>
          </a:p>
          <a:p>
            <a:pPr marL="914400" lvl="1" indent="-457200">
              <a:buFont typeface="+mj-ea"/>
              <a:buAutoNum type="circleNumDbPlain"/>
            </a:pPr>
            <a:r>
              <a:rPr lang="zh-CN" altLang="en-US" sz="2200" dirty="0">
                <a:latin typeface="微软雅黑" panose="020B0503020204020204" pitchFamily="34" charset="-122"/>
                <a:ea typeface="微软雅黑" panose="020B0503020204020204" pitchFamily="34" charset="-122"/>
              </a:rPr>
              <a:t>树突：</a:t>
            </a:r>
            <a:r>
              <a:rPr lang="zh-CN" altLang="en-US" sz="2200" b="0" dirty="0">
                <a:latin typeface="微软雅黑" panose="020B0503020204020204" pitchFamily="34" charset="-122"/>
                <a:ea typeface="微软雅黑" panose="020B0503020204020204" pitchFamily="34" charset="-122"/>
              </a:rPr>
              <a:t>是从细胞体向外延伸的许多突起的神经纤维，这些突起称为树突。神经元靠树突接受来自其他神经元的输入信号，相当于细胞体的输入端。</a:t>
            </a:r>
            <a:endParaRPr lang="en-US" altLang="zh-CN" sz="2200" b="0" dirty="0">
              <a:latin typeface="微软雅黑" panose="020B0503020204020204" pitchFamily="34" charset="-122"/>
              <a:ea typeface="微软雅黑" panose="020B0503020204020204" pitchFamily="34" charset="-122"/>
            </a:endParaRPr>
          </a:p>
          <a:p>
            <a:pPr marL="914400" lvl="1" indent="-457200">
              <a:buFont typeface="+mj-ea"/>
              <a:buAutoNum type="circleNumDbPlain"/>
            </a:pPr>
            <a:r>
              <a:rPr lang="zh-CN" altLang="en-US" sz="2200" dirty="0">
                <a:latin typeface="微软雅黑" panose="020B0503020204020204" pitchFamily="34" charset="-122"/>
                <a:ea typeface="微软雅黑" panose="020B0503020204020204" pitchFamily="34" charset="-122"/>
              </a:rPr>
              <a:t>轴突：</a:t>
            </a:r>
            <a:r>
              <a:rPr lang="zh-CN" altLang="en-US" sz="2200" b="0" dirty="0">
                <a:latin typeface="微软雅黑" panose="020B0503020204020204" pitchFamily="34" charset="-122"/>
                <a:ea typeface="微软雅黑" panose="020B0503020204020204" pitchFamily="34" charset="-122"/>
              </a:rPr>
              <a:t>也称神经纤维，是由细胞体伸出的最长的一条突起称为轴突，它用于传出细胞体产生的输出电化学信号。轴突相当于细胞的输出电缆，用于传出神经冲动、兴奋或抑制信号。</a:t>
            </a:r>
            <a:endParaRPr lang="zh-CN" altLang="en-US" sz="2200" b="0" dirty="0">
              <a:latin typeface="微软雅黑" panose="020B0503020204020204" pitchFamily="34" charset="-122"/>
              <a:ea typeface="微软雅黑" panose="020B0503020204020204" pitchFamily="34" charset="-122"/>
            </a:endParaRPr>
          </a:p>
          <a:p>
            <a:pPr marL="914400" lvl="1" indent="-457200">
              <a:buFont typeface="+mj-ea"/>
              <a:buAutoNum type="circleNumDbPlain"/>
            </a:pPr>
            <a:r>
              <a:rPr lang="zh-CN" altLang="en-US" sz="2200" dirty="0">
                <a:latin typeface="微软雅黑" panose="020B0503020204020204" pitchFamily="34" charset="-122"/>
                <a:ea typeface="微软雅黑" panose="020B0503020204020204" pitchFamily="34" charset="-122"/>
              </a:rPr>
              <a:t>突触：</a:t>
            </a:r>
            <a:r>
              <a:rPr lang="zh-CN" altLang="en-US" sz="2200" b="0" dirty="0">
                <a:latin typeface="微软雅黑" panose="020B0503020204020204" pitchFamily="34" charset="-122"/>
                <a:ea typeface="微软雅黑" panose="020B0503020204020204" pitchFamily="34" charset="-122"/>
              </a:rPr>
              <a:t>是神经元之间通过一个神经元的轴突末梢和其他神经元的细胞体或树突进行通信连接，这种连接相当于神经元之间的输入输出接口，其接口称为突触。</a:t>
            </a:r>
            <a:endParaRPr lang="zh-CN" altLang="en-US" sz="2200" b="0"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linds(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blinds(horizontal)">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生物神经元模型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3" name="文本占位符 3"/>
              <p:cNvSpPr txBox="1"/>
              <p:nvPr/>
            </p:nvSpPr>
            <p:spPr bwMode="auto">
              <a:xfrm>
                <a:off x="547261" y="1518852"/>
                <a:ext cx="6020807" cy="444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神经元：</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是脑组织的基本单位，是</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神经系统</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结构功能的</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最小单位</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生物神经网络：</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由</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多个生物神经元</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以确定的方式和</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拓扑结构</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相互</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连接</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即形成生物神经网络，人类大脑约包含</a:t>
                </a:r>
                <a14:m>
                  <m:oMath xmlns:m="http://schemas.openxmlformats.org/officeDocument/2006/math">
                    <m:r>
                      <a:rPr lang="en-US" altLang="zh-CN" sz="2400" b="0" i="1" smtClean="0">
                        <a:latin typeface="Cambria Math" panose="02040503050406030204" pitchFamily="18" charset="0"/>
                        <a:ea typeface="MS Mincho" charset="0"/>
                        <a:cs typeface="Cambria Math" panose="02040503050406030204" pitchFamily="18" charset="0"/>
                      </a:rPr>
                      <m:t>1</m:t>
                    </m:r>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4</m:t>
                    </m:r>
                    <m:r>
                      <a:rPr lang="en-US" altLang="zh-CN" sz="2400" b="0" i="1" smtClean="0">
                        <a:latin typeface="Cambria Math" panose="02040503050406030204" pitchFamily="18" charset="0"/>
                        <a:ea typeface="MS Mincho" charset="0"/>
                        <a:cs typeface="Cambria Math" panose="02040503050406030204" pitchFamily="18" charset="0"/>
                      </a:rPr>
                      <m:t>×</m:t>
                    </m:r>
                    <m:sSup>
                      <m:sSup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1" smtClean="0">
                            <a:latin typeface="Cambria Math" panose="02040503050406030204" pitchFamily="18" charset="0"/>
                            <a:ea typeface="MS Mincho" charset="0"/>
                            <a:cs typeface="Cambria Math" panose="02040503050406030204" pitchFamily="18" charset="0"/>
                          </a:rPr>
                          <m:t>10</m:t>
                        </m:r>
                      </m:e>
                      <m:sup>
                        <m:r>
                          <a:rPr lang="en-US" altLang="zh-CN" sz="2400" b="0" i="1" smtClean="0">
                            <a:latin typeface="Cambria Math" panose="02040503050406030204" pitchFamily="18" charset="0"/>
                            <a:ea typeface="MS Mincho" charset="0"/>
                            <a:cs typeface="Cambria Math" panose="02040503050406030204" pitchFamily="18" charset="0"/>
                          </a:rPr>
                          <m:t>11</m:t>
                        </m:r>
                      </m:sup>
                    </m:sSup>
                  </m:oMath>
                </a14:m>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个神经元，每个神经元之间约有</a:t>
                </a: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103—105</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个其他神经元之间的连接，构成一个复杂的网络。</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大脑的学习过程：</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是神经元之间</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连接强度</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随外部激励信息作</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自适应变化</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的过程，大脑处理信息的结果由各种神经元状态的</a:t>
                </a:r>
                <a:r>
                  <a:rPr lang="zh-CN" altLang="en-US" sz="24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整体效果</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确定。</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 name="文本占位符 3"/>
              <p:cNvSpPr txBox="1">
                <a:spLocks noRot="1" noChangeAspect="1" noMove="1" noResize="1" noEditPoints="1" noAdjustHandles="1" noChangeArrowheads="1" noChangeShapeType="1" noTextEdit="1"/>
              </p:cNvSpPr>
              <p:nvPr/>
            </p:nvSpPr>
            <p:spPr bwMode="auto">
              <a:xfrm>
                <a:off x="547261" y="1518852"/>
                <a:ext cx="6020807" cy="4447050"/>
              </a:xfrm>
              <a:prstGeom prst="rect">
                <a:avLst/>
              </a:prstGeom>
              <a:blipFill rotWithShape="1">
                <a:blip r:embed="rId1"/>
                <a:stretch>
                  <a:fillRect l="-9" t="-13" r="4" b="-275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047" y="4541156"/>
            <a:ext cx="2838090" cy="1736362"/>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a:stretch>
            <a:fillRect/>
          </a:stretch>
        </p:blipFill>
        <p:spPr>
          <a:xfrm>
            <a:off x="8012241" y="1448665"/>
            <a:ext cx="2838090" cy="1766781"/>
          </a:xfrm>
          <a:prstGeom prst="rect">
            <a:avLst/>
          </a:prstGeom>
          <a:ln>
            <a:noFill/>
          </a:ln>
          <a:effectLst>
            <a:outerShdw blurRad="292100" dist="139700" dir="2700000" algn="tl" rotWithShape="0">
              <a:srgbClr val="333333">
                <a:alpha val="65000"/>
              </a:srgbClr>
            </a:outerShdw>
          </a:effectLst>
        </p:spPr>
      </p:pic>
      <p:grpSp>
        <p:nvGrpSpPr>
          <p:cNvPr id="9" name="组合 8"/>
          <p:cNvGrpSpPr/>
          <p:nvPr/>
        </p:nvGrpSpPr>
        <p:grpSpPr>
          <a:xfrm rot="5400000">
            <a:off x="9033375" y="3711747"/>
            <a:ext cx="795426" cy="373067"/>
            <a:chOff x="5565928" y="4180097"/>
            <a:chExt cx="1283106" cy="288664"/>
          </a:xfrm>
        </p:grpSpPr>
        <p:sp>
          <p:nvSpPr>
            <p:cNvPr id="10" name="箭头: V 形 9"/>
            <p:cNvSpPr/>
            <p:nvPr/>
          </p:nvSpPr>
          <p:spPr>
            <a:xfrm>
              <a:off x="5565928" y="4180098"/>
              <a:ext cx="427702" cy="288663"/>
            </a:xfrm>
            <a:prstGeom prst="chevron">
              <a:avLst/>
            </a:prstGeom>
            <a:solidFill>
              <a:srgbClr val="177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箭头: V 形 11"/>
            <p:cNvSpPr/>
            <p:nvPr/>
          </p:nvSpPr>
          <p:spPr>
            <a:xfrm>
              <a:off x="5993630" y="4180097"/>
              <a:ext cx="427702" cy="288663"/>
            </a:xfrm>
            <a:prstGeom prst="chevron">
              <a:avLst/>
            </a:prstGeom>
            <a:solidFill>
              <a:srgbClr val="177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p:cNvSpPr/>
            <p:nvPr/>
          </p:nvSpPr>
          <p:spPr>
            <a:xfrm>
              <a:off x="6421332" y="4180097"/>
              <a:ext cx="427702" cy="288663"/>
            </a:xfrm>
            <a:prstGeom prst="chevron">
              <a:avLst/>
            </a:prstGeom>
            <a:solidFill>
              <a:srgbClr val="177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5" name="文本占位符 3"/>
          <p:cNvSpPr txBox="1"/>
          <p:nvPr/>
        </p:nvSpPr>
        <p:spPr bwMode="auto">
          <a:xfrm>
            <a:off x="8871489" y="3252976"/>
            <a:ext cx="373066" cy="43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gn="ctr"/>
            <a:r>
              <a:rPr lang="zh-CN" altLang="en-US" sz="2200" b="0" dirty="0">
                <a:latin typeface="+mj-ea"/>
                <a:ea typeface="+mj-ea"/>
              </a:rPr>
              <a:t>连接组合</a:t>
            </a:r>
            <a:endParaRPr lang="en-US" altLang="zh-CN" sz="2200" b="0" dirty="0">
              <a:latin typeface="+mj-ea"/>
              <a:ea typeface="+mj-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2281555"/>
            <a:ext cx="593344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938"/>
            <a:ext cx="550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buClrTx/>
              <a:buSzTx/>
            </a:pPr>
            <a:r>
              <a:rPr lang="en-US" altLang="zh-CN" sz="2800" dirty="0" smtClean="0">
                <a:solidFill>
                  <a:srgbClr val="595959"/>
                </a:solidFill>
                <a:latin typeface="Impact" panose="020B0806030902050204" pitchFamily="34" charset="0"/>
                <a:ea typeface="微软雅黑" panose="020B0503020204020204" pitchFamily="34" charset="-122"/>
              </a:rPr>
              <a:t>01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人工神经网络 vs 生物神经网络</a:t>
            </a:r>
            <a:endPar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endParaRPr>
          </a:p>
        </p:txBody>
      </p:sp>
      <p:sp>
        <p:nvSpPr>
          <p:cNvPr id="9220" name="TextBox 10"/>
          <p:cNvSpPr txBox="1">
            <a:spLocks noChangeArrowheads="1"/>
          </p:cNvSpPr>
          <p:nvPr/>
        </p:nvSpPr>
        <p:spPr bwMode="auto">
          <a:xfrm>
            <a:off x="5181600" y="2412842"/>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lnSpc>
                <a:spcPct val="100000"/>
              </a:lnSpc>
              <a:buClrTx/>
              <a:buSzTx/>
            </a:pPr>
            <a:r>
              <a:rPr lang="en-US" altLang="zh-CN" sz="2800" dirty="0">
                <a:solidFill>
                  <a:schemeClr val="bg1"/>
                </a:solidFill>
                <a:latin typeface="Impact" panose="020B0806030902050204" pitchFamily="34" charset="0"/>
                <a:ea typeface="微软雅黑" panose="020B0503020204020204" pitchFamily="34" charset="-122"/>
              </a:rPr>
              <a:t>02   </a:t>
            </a:r>
            <a:r>
              <a:rPr lang="en-US" altLang="zh-CN" sz="2800" dirty="0" smtClean="0">
                <a:solidFill>
                  <a:schemeClr val="bg1"/>
                </a:solidFill>
                <a:latin typeface="Impact" panose="020B0806030902050204" pitchFamily="34" charset="0"/>
                <a:ea typeface="微软雅黑" panose="020B0503020204020204" pitchFamily="34" charset="-122"/>
              </a:rPr>
              <a:t> </a:t>
            </a:r>
            <a:r>
              <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rPr>
              <a:t>感知器原理与算法实现</a:t>
            </a:r>
            <a:endPar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sp>
        <p:nvSpPr>
          <p:cNvPr id="9221" name="TextBox 11"/>
          <p:cNvSpPr txBox="1">
            <a:spLocks noChangeArrowheads="1"/>
          </p:cNvSpPr>
          <p:nvPr/>
        </p:nvSpPr>
        <p:spPr bwMode="auto">
          <a:xfrm>
            <a:off x="5181600" y="3167698"/>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713"/>
            <a:ext cx="65576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marL="0" lvl="1"/>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神经网络拓扑结构 vs 深度学习框架</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人工神经元模型（感知器）</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3" name="文本占位符 3"/>
          <p:cNvSpPr txBox="1"/>
          <p:nvPr/>
        </p:nvSpPr>
        <p:spPr bwMode="auto">
          <a:xfrm>
            <a:off x="494611" y="1550124"/>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人工神经元模型</a:t>
            </a:r>
            <a:endParaRPr lang="zh-CN" altLang="en-US" sz="2200" b="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占位符 3"/>
              <p:cNvSpPr txBox="1"/>
              <p:nvPr/>
            </p:nvSpPr>
            <p:spPr bwMode="auto">
              <a:xfrm>
                <a:off x="311626" y="2146260"/>
                <a:ext cx="5393734" cy="23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14:m>
                  <m:oMath xmlns:m="http://schemas.openxmlformats.org/officeDocument/2006/math">
                    <m:sSub>
                      <m:sSubPr>
                        <m:ctrlPr>
                          <a:rPr lang="en-US" altLang="zh-CN" sz="220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200" b="1" i="1">
                            <a:latin typeface="Cambria Math" panose="02040503050406030204" pitchFamily="18" charset="0"/>
                            <a:ea typeface="MS Mincho" charset="0"/>
                            <a:cs typeface="Cambria Math" panose="02040503050406030204" pitchFamily="18" charset="0"/>
                          </a:rPr>
                          <m:t>𝜽</m:t>
                        </m:r>
                      </m:e>
                      <m:sub>
                        <m:r>
                          <a:rPr lang="en-US" altLang="zh-CN" sz="2200" b="1" i="1">
                            <a:latin typeface="Cambria Math" panose="02040503050406030204" pitchFamily="18" charset="0"/>
                            <a:ea typeface="微软雅黑" panose="020B0503020204020204" pitchFamily="34" charset="-122"/>
                            <a:cs typeface="Cambria Math" panose="02040503050406030204" pitchFamily="18" charset="0"/>
                          </a:rPr>
                          <m:t>𝐣</m:t>
                        </m:r>
                      </m:sub>
                    </m:sSub>
                    <m:r>
                      <a:rPr lang="zh-CN" altLang="en-US" sz="2200" b="1">
                        <a:latin typeface="Cambria Math" panose="02040503050406030204" pitchFamily="18" charset="0"/>
                        <a:ea typeface="MS Mincho" charset="0"/>
                        <a:cs typeface="Cambria Math" panose="02040503050406030204" pitchFamily="18" charset="0"/>
                      </a:rPr>
                      <m:t>：</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第 </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j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个神经元的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阈值</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14:m>
                  <m:oMath xmlns:m="http://schemas.openxmlformats.org/officeDocument/2006/math">
                    <m:sSub>
                      <m:sSubPr>
                        <m:ctrlPr>
                          <a:rPr lang="en-US" altLang="zh-CN" sz="22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200" b="1" i="1">
                            <a:latin typeface="Cambria Math" panose="02040503050406030204" pitchFamily="18" charset="0"/>
                            <a:ea typeface="微软雅黑" panose="020B0503020204020204" pitchFamily="34" charset="-122"/>
                            <a:cs typeface="Cambria Math" panose="02040503050406030204" pitchFamily="18" charset="0"/>
                          </a:rPr>
                          <m:t>𝒙</m:t>
                        </m:r>
                      </m:e>
                      <m:sub>
                        <m:r>
                          <a:rPr lang="en-US" altLang="zh-CN" sz="2200" b="1" i="1">
                            <a:latin typeface="Cambria Math" panose="02040503050406030204" pitchFamily="18" charset="0"/>
                            <a:ea typeface="微软雅黑" panose="020B0503020204020204" pitchFamily="34" charset="-122"/>
                            <a:cs typeface="Cambria Math" panose="02040503050406030204" pitchFamily="18" charset="0"/>
                          </a:rPr>
                          <m:t>𝒊</m:t>
                        </m:r>
                      </m:sub>
                    </m:sSub>
                    <m:r>
                      <a:rPr lang="zh-CN" altLang="en-US" sz="2200" b="1">
                        <a:latin typeface="Cambria Math" panose="02040503050406030204" pitchFamily="18" charset="0"/>
                        <a:ea typeface="MS Mincho" charset="0"/>
                        <a:cs typeface="Cambria Math" panose="02040503050406030204" pitchFamily="18" charset="0"/>
                      </a:rPr>
                      <m:t>：</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第 </a:t>
                </a:r>
                <a:r>
                  <a:rPr lang="en-US" altLang="zh-CN" sz="2200" b="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a:t>
                </a:r>
                <a14:m>
                  <m:oMath xmlns:m="http://schemas.openxmlformats.org/officeDocument/2006/math">
                    <m:r>
                      <m:rPr>
                        <m:sty m:val="p"/>
                      </m:rPr>
                      <a:rPr lang="en-US" altLang="zh-CN" sz="2200" b="0" dirty="0" smtClean="0">
                        <a:latin typeface="Cambria Math" panose="02040503050406030204" pitchFamily="18" charset="0"/>
                        <a:ea typeface="微软雅黑" panose="020B0503020204020204" pitchFamily="34" charset="-122"/>
                        <a:cs typeface="Cambria Math" panose="02040503050406030204" pitchFamily="18" charset="0"/>
                      </a:rPr>
                      <m:t>i</m:t>
                    </m:r>
                    <m:r>
                      <a:rPr lang="zh-CN" altLang="en-US" sz="2200" b="0" dirty="0">
                        <a:latin typeface="Cambria Math" panose="02040503050406030204" pitchFamily="18" charset="0"/>
                        <a:ea typeface="MS Mincho" charset="0"/>
                        <a:cs typeface="Cambria Math" panose="02040503050406030204" pitchFamily="18" charset="0"/>
                      </a:rPr>
                      <m:t>=</m:t>
                    </m:r>
                    <m:r>
                      <a:rPr lang="zh-CN" altLang="en-US" sz="2200" b="0" dirty="0">
                        <a:latin typeface="Cambria Math" panose="02040503050406030204" pitchFamily="18" charset="0"/>
                        <a:ea typeface="MS Mincho" charset="0"/>
                        <a:cs typeface="Cambria Math" panose="02040503050406030204" pitchFamily="18" charset="0"/>
                      </a:rPr>
                      <m:t>1</m:t>
                    </m:r>
                    <m:r>
                      <a:rPr lang="en-US" altLang="zh-CN" sz="2200" b="0" dirty="0">
                        <a:latin typeface="Cambria Math" panose="02040503050406030204" pitchFamily="18" charset="0"/>
                        <a:ea typeface="MS Mincho" charset="0"/>
                        <a:cs typeface="Cambria Math" panose="02040503050406030204" pitchFamily="18" charset="0"/>
                      </a:rPr>
                      <m:t>,</m:t>
                    </m:r>
                    <m:r>
                      <a:rPr lang="zh-CN" altLang="en-US" sz="2200" b="0" dirty="0">
                        <a:latin typeface="Cambria Math" panose="02040503050406030204" pitchFamily="18" charset="0"/>
                        <a:ea typeface="MS Mincho" charset="0"/>
                        <a:cs typeface="Cambria Math" panose="02040503050406030204" pitchFamily="18" charset="0"/>
                      </a:rPr>
                      <m:t>2</m:t>
                    </m:r>
                    <m:r>
                      <a:rPr lang="en-US" altLang="zh-CN" sz="2200" b="0" dirty="0">
                        <a:latin typeface="Cambria Math" panose="02040503050406030204" pitchFamily="18" charset="0"/>
                        <a:ea typeface="MS Mincho" charset="0"/>
                        <a:cs typeface="Cambria Math" panose="02040503050406030204" pitchFamily="18" charset="0"/>
                      </a:rPr>
                      <m:t>,…</m:t>
                    </m:r>
                    <m:r>
                      <m:rPr>
                        <m:sty m:val="p"/>
                      </m:rPr>
                      <a:rPr lang="en-US" altLang="zh-CN" sz="2200" b="0" i="1" dirty="0">
                        <a:latin typeface="Cambria Math" panose="02040503050406030204" pitchFamily="18" charset="0"/>
                        <a:ea typeface="微软雅黑" panose="020B0503020204020204" pitchFamily="34" charset="-122"/>
                        <a:cs typeface="Cambria Math" panose="02040503050406030204" pitchFamily="18" charset="0"/>
                      </a:rPr>
                      <m:t>n</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输入信号</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200" b="1" i="1" dirty="0">
                            <a:latin typeface="Cambria Math" panose="02040503050406030204" pitchFamily="18" charset="0"/>
                            <a:ea typeface="MS Mincho" charset="0"/>
                            <a:cs typeface="Cambria Math" panose="02040503050406030204" pitchFamily="18" charset="0"/>
                          </a:rPr>
                          <m:t>𝝎</m:t>
                        </m:r>
                      </m:e>
                      <m:sub>
                        <m:r>
                          <a:rPr lang="en-US" altLang="zh-CN" sz="2200" b="1" i="1" dirty="0">
                            <a:latin typeface="Cambria Math" panose="02040503050406030204" pitchFamily="18" charset="0"/>
                            <a:ea typeface="微软雅黑" panose="020B0503020204020204" pitchFamily="34" charset="-122"/>
                            <a:cs typeface="Cambria Math" panose="02040503050406030204" pitchFamily="18" charset="0"/>
                          </a:rPr>
                          <m:t>𝒋𝒊</m:t>
                        </m:r>
                      </m:sub>
                    </m:sSub>
                    <m:r>
                      <a:rPr lang="zh-CN" altLang="en-US" sz="2200" b="1" dirty="0">
                        <a:latin typeface="Cambria Math" panose="02040503050406030204" pitchFamily="18" charset="0"/>
                        <a:ea typeface="MS Mincho" charset="0"/>
                        <a:cs typeface="Cambria Math" panose="02040503050406030204" pitchFamily="18" charset="0"/>
                      </a:rPr>
                      <m:t>：</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第 </a:t>
                </a:r>
                <a:r>
                  <a:rPr lang="en-US" altLang="zh-CN" sz="2200" b="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个输入信号与第 </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j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个神经元</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之间的连接权</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14:m>
                  <m:oMath xmlns:m="http://schemas.openxmlformats.org/officeDocument/2006/math">
                    <m:r>
                      <a:rPr lang="zh-CN" altLang="en-US" sz="2200" dirty="0">
                        <a:latin typeface="Cambria Math" panose="02040503050406030204" pitchFamily="18" charset="0"/>
                        <a:ea typeface="微软雅黑" panose="020B0503020204020204" pitchFamily="34" charset="-122"/>
                        <a:cs typeface="Cambria Math" panose="02040503050406030204" pitchFamily="18" charset="0"/>
                      </a:rPr>
                      <m:t>𝑓</m:t>
                    </m:r>
                    <m:d>
                      <m:dPr>
                        <m:ctrlPr>
                          <a:rPr lang="zh-CN" altLang="en-US" sz="2200" i="1" dirty="0">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200" dirty="0">
                            <a:latin typeface="Cambria Math" panose="02040503050406030204" pitchFamily="18" charset="0"/>
                            <a:ea typeface="MS Mincho" charset="0"/>
                            <a:cs typeface="Cambria Math" panose="02040503050406030204" pitchFamily="18" charset="0"/>
                          </a:rPr>
                          <m:t>·</m:t>
                        </m:r>
                      </m:e>
                    </m:d>
                    <m:r>
                      <a:rPr lang="zh-CN" altLang="en-US" sz="2200" i="1" dirty="0" smtClean="0">
                        <a:latin typeface="Cambria Math" panose="02040503050406030204" pitchFamily="18" charset="0"/>
                        <a:ea typeface="MS Mincho" charset="0"/>
                        <a:cs typeface="Cambria Math" panose="02040503050406030204" pitchFamily="18" charset="0"/>
                      </a:rPr>
                      <m:t>：</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输出变换函数（激活函数）</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14:m>
                  <m:oMath xmlns:m="http://schemas.openxmlformats.org/officeDocument/2006/math">
                    <m:sSub>
                      <m:sSubPr>
                        <m:ctrlPr>
                          <a:rPr lang="zh-CN" altLang="en-US" sz="2200" b="0" i="1" dirty="0"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200" b="0" i="1" dirty="0">
                            <a:latin typeface="Cambria Math" panose="02040503050406030204" pitchFamily="18" charset="0"/>
                            <a:ea typeface="微软雅黑" panose="020B0503020204020204" pitchFamily="34" charset="-122"/>
                            <a:cs typeface="Cambria Math" panose="02040503050406030204" pitchFamily="18" charset="0"/>
                          </a:rPr>
                          <m:t>𝑦</m:t>
                        </m:r>
                      </m:e>
                      <m:sub>
                        <m:r>
                          <a:rPr lang="zh-CN" altLang="en-US" sz="2200" b="0" i="1" dirty="0">
                            <a:latin typeface="Cambria Math" panose="02040503050406030204" pitchFamily="18" charset="0"/>
                            <a:ea typeface="微软雅黑" panose="020B0503020204020204" pitchFamily="34" charset="-122"/>
                            <a:cs typeface="Cambria Math" panose="02040503050406030204" pitchFamily="18" charset="0"/>
                          </a:rPr>
                          <m:t>𝑗</m:t>
                        </m:r>
                      </m:sub>
                    </m:sSub>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：第 </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j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个神经元的输出</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4" name="文本占位符 3"/>
              <p:cNvSpPr txBox="1">
                <a:spLocks noRot="1" noChangeAspect="1" noMove="1" noResize="1" noEditPoints="1" noAdjustHandles="1" noChangeArrowheads="1" noChangeShapeType="1" noTextEdit="1"/>
              </p:cNvSpPr>
              <p:nvPr/>
            </p:nvSpPr>
            <p:spPr bwMode="auto">
              <a:xfrm>
                <a:off x="311626" y="2146260"/>
                <a:ext cx="5393734" cy="2350200"/>
              </a:xfrm>
              <a:prstGeom prst="rect">
                <a:avLst/>
              </a:prstGeom>
              <a:blipFill rotWithShape="1">
                <a:blip r:embed="rId1"/>
                <a:stretch>
                  <a:fillRect l="-9" t="-25" r="10" b="-355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Group 19"/>
          <p:cNvGrpSpPr/>
          <p:nvPr/>
        </p:nvGrpSpPr>
        <p:grpSpPr bwMode="auto">
          <a:xfrm>
            <a:off x="6368829" y="1419134"/>
            <a:ext cx="5295900" cy="3276600"/>
            <a:chOff x="825" y="1488"/>
            <a:chExt cx="3336" cy="2064"/>
          </a:xfrm>
        </p:grpSpPr>
        <p:sp>
          <p:nvSpPr>
            <p:cNvPr id="8" name="Oval 3"/>
            <p:cNvSpPr>
              <a:spLocks noChangeArrowheads="1"/>
            </p:cNvSpPr>
            <p:nvPr/>
          </p:nvSpPr>
          <p:spPr bwMode="auto">
            <a:xfrm>
              <a:off x="2112" y="1968"/>
              <a:ext cx="1200" cy="1200"/>
            </a:xfrm>
            <a:prstGeom prst="ellipse">
              <a:avLst/>
            </a:prstGeom>
            <a:noFill/>
            <a:ln w="9525">
              <a:solidFill>
                <a:srgbClr val="000000"/>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2000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a typeface="宋体" pitchFamily="2" charset="-122"/>
              </a:endParaRPr>
            </a:p>
          </p:txBody>
        </p:sp>
        <p:sp>
          <p:nvSpPr>
            <p:cNvPr id="9" name="Line 4"/>
            <p:cNvSpPr>
              <a:spLocks noChangeShapeType="1"/>
            </p:cNvSpPr>
            <p:nvPr/>
          </p:nvSpPr>
          <p:spPr bwMode="auto">
            <a:xfrm>
              <a:off x="2700" y="1956"/>
              <a:ext cx="0" cy="1200"/>
            </a:xfrm>
            <a:prstGeom prst="line">
              <a:avLst/>
            </a:prstGeom>
            <a:noFill/>
            <a:ln w="9525">
              <a:solidFill>
                <a:srgbClr val="000000"/>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0" name="Text Box 5"/>
            <p:cNvSpPr txBox="1">
              <a:spLocks noChangeArrowheads="1"/>
            </p:cNvSpPr>
            <p:nvPr/>
          </p:nvSpPr>
          <p:spPr bwMode="auto">
            <a:xfrm>
              <a:off x="2409" y="244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2" name="Text Box 6"/>
            <p:cNvSpPr txBox="1">
              <a:spLocks noChangeArrowheads="1"/>
            </p:cNvSpPr>
            <p:nvPr/>
          </p:nvSpPr>
          <p:spPr bwMode="auto">
            <a:xfrm>
              <a:off x="2832" y="244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f</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3" name="Line 7"/>
            <p:cNvSpPr>
              <a:spLocks noChangeShapeType="1"/>
            </p:cNvSpPr>
            <p:nvPr/>
          </p:nvSpPr>
          <p:spPr bwMode="auto">
            <a:xfrm>
              <a:off x="1263" y="1737"/>
              <a:ext cx="945" cy="423"/>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5" name="Text Box 8"/>
            <p:cNvSpPr txBox="1">
              <a:spLocks noChangeArrowheads="1"/>
            </p:cNvSpPr>
            <p:nvPr/>
          </p:nvSpPr>
          <p:spPr bwMode="auto">
            <a:xfrm>
              <a:off x="1079" y="148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j</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6" name="Text Box 9"/>
            <p:cNvSpPr txBox="1">
              <a:spLocks noChangeArrowheads="1"/>
            </p:cNvSpPr>
            <p:nvPr/>
          </p:nvSpPr>
          <p:spPr bwMode="auto">
            <a:xfrm>
              <a:off x="1619" y="1690"/>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7" name="Line 10"/>
            <p:cNvSpPr>
              <a:spLocks noChangeShapeType="1"/>
            </p:cNvSpPr>
            <p:nvPr/>
          </p:nvSpPr>
          <p:spPr bwMode="auto">
            <a:xfrm>
              <a:off x="1027" y="2160"/>
              <a:ext cx="1133" cy="192"/>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8" name="Text Box 11"/>
            <p:cNvSpPr txBox="1">
              <a:spLocks noChangeArrowheads="1"/>
            </p:cNvSpPr>
            <p:nvPr/>
          </p:nvSpPr>
          <p:spPr bwMode="auto">
            <a:xfrm>
              <a:off x="825" y="2015"/>
              <a:ext cx="2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dirty="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9" name="Line 12"/>
            <p:cNvSpPr>
              <a:spLocks noChangeShapeType="1"/>
            </p:cNvSpPr>
            <p:nvPr/>
          </p:nvSpPr>
          <p:spPr bwMode="auto">
            <a:xfrm flipV="1">
              <a:off x="1190" y="2880"/>
              <a:ext cx="1018" cy="519"/>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0" name="Text Box 13"/>
            <p:cNvSpPr txBox="1">
              <a:spLocks noChangeArrowheads="1"/>
            </p:cNvSpPr>
            <p:nvPr/>
          </p:nvSpPr>
          <p:spPr bwMode="auto">
            <a:xfrm>
              <a:off x="972" y="3322"/>
              <a:ext cx="2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n</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1" name="Text Box 14"/>
            <p:cNvSpPr txBox="1">
              <a:spLocks noChangeArrowheads="1"/>
            </p:cNvSpPr>
            <p:nvPr/>
          </p:nvSpPr>
          <p:spPr bwMode="auto">
            <a:xfrm>
              <a:off x="1350" y="1956"/>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dirty="0">
                  <a:ln>
                    <a:noFill/>
                  </a:ln>
                  <a:solidFill>
                    <a:srgbClr val="000000"/>
                  </a:solidFill>
                  <a:effectLst/>
                  <a:uLnTx/>
                  <a:uFillTx/>
                  <a:latin typeface="Times New Roman" panose="02020603050405020304" pitchFamily="18" charset="0"/>
                  <a:ea typeface="宋体" pitchFamily="2" charset="-122"/>
                </a:rPr>
                <a:t>j1</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2" name="Text Box 15"/>
            <p:cNvSpPr txBox="1">
              <a:spLocks noChangeArrowheads="1"/>
            </p:cNvSpPr>
            <p:nvPr/>
          </p:nvSpPr>
          <p:spPr bwMode="auto">
            <a:xfrm>
              <a:off x="1324" y="2960"/>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jn</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3" name="Text Box 16"/>
            <p:cNvSpPr txBox="1">
              <a:spLocks noChangeArrowheads="1"/>
            </p:cNvSpPr>
            <p:nvPr/>
          </p:nvSpPr>
          <p:spPr bwMode="auto">
            <a:xfrm>
              <a:off x="1409" y="2296"/>
              <a:ext cx="14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1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defTabSz="914400" eaLnBrk="1" fontAlgn="auto" latinLnBrk="0" hangingPunct="1">
                <a:lnSpc>
                  <a:spcPct val="100000"/>
                </a:lnSpc>
                <a:spcBef>
                  <a:spcPct val="1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defTabSz="914400" eaLnBrk="1" fontAlgn="auto" latinLnBrk="0" hangingPunct="1">
                <a:lnSpc>
                  <a:spcPct val="100000"/>
                </a:lnSpc>
                <a:spcBef>
                  <a:spcPct val="1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4" name="Line 17"/>
            <p:cNvSpPr>
              <a:spLocks noChangeShapeType="1"/>
            </p:cNvSpPr>
            <p:nvPr/>
          </p:nvSpPr>
          <p:spPr bwMode="auto">
            <a:xfrm>
              <a:off x="3312" y="2544"/>
              <a:ext cx="849" cy="6"/>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5" name="Text Box 18"/>
            <p:cNvSpPr txBox="1">
              <a:spLocks noChangeArrowheads="1"/>
            </p:cNvSpPr>
            <p:nvPr/>
          </p:nvSpPr>
          <p:spPr bwMode="auto">
            <a:xfrm>
              <a:off x="3689" y="2269"/>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y</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j</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grpSp>
      <p:sp>
        <p:nvSpPr>
          <p:cNvPr id="26" name="文本占位符 3"/>
          <p:cNvSpPr txBox="1"/>
          <p:nvPr/>
        </p:nvSpPr>
        <p:spPr bwMode="auto">
          <a:xfrm>
            <a:off x="311604" y="4673496"/>
            <a:ext cx="6783751" cy="4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第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j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个人工神经元模型的输入输出关系为：</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0" name="组合 29"/>
          <p:cNvGrpSpPr/>
          <p:nvPr/>
        </p:nvGrpSpPr>
        <p:grpSpPr>
          <a:xfrm>
            <a:off x="3302414" y="5062705"/>
            <a:ext cx="7012940" cy="1364437"/>
            <a:chOff x="6270934" y="4823890"/>
            <a:chExt cx="7012940" cy="1364437"/>
          </a:xfrm>
        </p:grpSpPr>
        <mc:AlternateContent xmlns:mc="http://schemas.openxmlformats.org/markup-compatibility/2006">
          <mc:Choice xmlns:a14="http://schemas.microsoft.com/office/drawing/2010/main" Requires="a14">
            <p:sp>
              <p:nvSpPr>
                <p:cNvPr id="5" name="矩形 4"/>
                <p:cNvSpPr/>
                <p:nvPr/>
              </p:nvSpPr>
              <p:spPr>
                <a:xfrm>
                  <a:off x="6497771" y="4823890"/>
                  <a:ext cx="3156505" cy="8487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𝑗</m:t>
                            </m:r>
                          </m:sub>
                        </m:sSub>
                        <m:r>
                          <a:rPr lang="zh-CN" altLang="en-US">
                            <a:latin typeface="Cambria Math" panose="02040503050406030204" pitchFamily="18" charset="0"/>
                          </a:rPr>
                          <m:t>=</m:t>
                        </m:r>
                        <m:nary>
                          <m:naryPr>
                            <m:chr m:val="∑"/>
                            <m:grow m:val="on"/>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a:latin typeface="Cambria Math" panose="02040503050406030204" pitchFamily="18" charset="0"/>
                              </a:rPr>
                              <m:t>1</m:t>
                            </m:r>
                          </m:sub>
                          <m:sup>
                            <m:r>
                              <a:rPr lang="zh-CN" altLang="en-US" i="1">
                                <a:latin typeface="Cambria Math" panose="02040503050406030204" pitchFamily="18" charset="0"/>
                              </a:rPr>
                              <m:t>𝑛</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nary>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𝑗</m:t>
                            </m:r>
                          </m:sub>
                        </m:sSub>
                        <m:r>
                          <a:rPr lang="zh-CN" altLang="en-US">
                            <a:latin typeface="Cambria Math" panose="02040503050406030204" pitchFamily="18" charset="0"/>
                          </a:rPr>
                          <m:t>=</m:t>
                        </m:r>
                        <m:nary>
                          <m:naryPr>
                            <m:chr m:val="∑"/>
                            <m:grow m:val="on"/>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a:latin typeface="Cambria Math" panose="02040503050406030204" pitchFamily="18" charset="0"/>
                              </a:rPr>
                              <m:t>0</m:t>
                            </m:r>
                          </m:sub>
                          <m:sup>
                            <m:r>
                              <a:rPr lang="zh-CN" altLang="en-US" i="1">
                                <a:latin typeface="Cambria Math" panose="02040503050406030204" pitchFamily="18" charset="0"/>
                              </a:rPr>
                              <m:t>𝑛</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497771" y="4823890"/>
                  <a:ext cx="3156505" cy="848758"/>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10952851" y="5125349"/>
                  <a:ext cx="2331023" cy="4113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𝑗</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m:t>
                                </m:r>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a:latin typeface="Cambria Math" panose="02040503050406030204" pitchFamily="18" charset="0"/>
                              </a:rPr>
                              <m:t>1</m:t>
                            </m:r>
                          </m:e>
                        </m:d>
                      </m:oMath>
                    </m:oMathPara>
                  </a14:m>
                  <a:endParaRPr lang="zh-CN" altLang="en-US" dirty="0"/>
                </a:p>
              </p:txBody>
            </p:sp>
          </mc:Choice>
          <mc:Fallback>
            <p:sp>
              <p:nvSpPr>
                <p:cNvPr id="27" name="矩形 26"/>
                <p:cNvSpPr>
                  <a:spLocks noRot="1" noChangeAspect="1" noMove="1" noResize="1" noEditPoints="1" noAdjustHandles="1" noChangeArrowheads="1" noChangeShapeType="1" noTextEdit="1"/>
                </p:cNvSpPr>
                <p:nvPr/>
              </p:nvSpPr>
              <p:spPr>
                <a:xfrm>
                  <a:off x="10952851" y="5125349"/>
                  <a:ext cx="2331023" cy="41139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6497771" y="5776932"/>
                  <a:ext cx="1258229" cy="4113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𝑗</m:t>
                                </m:r>
                              </m:sub>
                            </m:sSub>
                          </m:e>
                        </m:d>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6497771" y="5776932"/>
                  <a:ext cx="1258229" cy="411395"/>
                </a:xfrm>
                <a:prstGeom prst="rect">
                  <a:avLst/>
                </a:prstGeom>
                <a:blipFill rotWithShape="1">
                  <a:blip r:embed="rId4"/>
                </a:blipFill>
              </p:spPr>
              <p:txBody>
                <a:bodyPr/>
                <a:lstStyle/>
                <a:p>
                  <a:r>
                    <a:rPr lang="zh-CN" altLang="en-US">
                      <a:noFill/>
                    </a:rPr>
                    <a:t> </a:t>
                  </a:r>
                </a:p>
              </p:txBody>
            </p:sp>
          </mc:Fallback>
        </mc:AlternateContent>
        <p:sp>
          <p:nvSpPr>
            <p:cNvPr id="29" name="左大括号 28"/>
            <p:cNvSpPr/>
            <p:nvPr/>
          </p:nvSpPr>
          <p:spPr>
            <a:xfrm>
              <a:off x="6270934" y="5081810"/>
              <a:ext cx="226837" cy="110651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激活函数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3" name="文本占位符 3"/>
          <p:cNvSpPr txBox="1"/>
          <p:nvPr/>
        </p:nvSpPr>
        <p:spPr bwMode="auto">
          <a:xfrm>
            <a:off x="494611" y="1544152"/>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激活函数</a:t>
            </a:r>
            <a:endParaRPr lang="zh-CN" altLang="en-US" sz="2200" b="0" dirty="0">
              <a:latin typeface="微软雅黑" panose="020B0503020204020204" pitchFamily="34" charset="-122"/>
              <a:ea typeface="微软雅黑" panose="020B0503020204020204" pitchFamily="34" charset="-122"/>
            </a:endParaRPr>
          </a:p>
        </p:txBody>
      </p:sp>
      <p:sp>
        <p:nvSpPr>
          <p:cNvPr id="5" name="文本占位符 3"/>
          <p:cNvSpPr txBox="1"/>
          <p:nvPr/>
        </p:nvSpPr>
        <p:spPr bwMode="auto">
          <a:xfrm>
            <a:off x="681278" y="5599905"/>
            <a:ext cx="10829444" cy="83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例：</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如经典的分类问题，若采用线性模型进行拟合无法得到一个满意的结果，所以选择更复杂的非线性化模型，得到了复杂的分类线</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占位符 3"/>
          <p:cNvSpPr txBox="1"/>
          <p:nvPr/>
        </p:nvSpPr>
        <p:spPr bwMode="auto">
          <a:xfrm>
            <a:off x="230068" y="2164363"/>
            <a:ext cx="11657131" cy="98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激活函数（</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Activation Function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亦称作用、传递、特性、活化、转移、刺激函数</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神经元的输入和输出之间</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非线性化，</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因线性模型的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表达能力不够</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，故加入非线性因素增强模型的表达能力。</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7188202" y="3369402"/>
            <a:ext cx="2749379" cy="1841818"/>
          </a:xfrm>
          <a:prstGeom prst="rect">
            <a:avLst/>
          </a:prstGeom>
        </p:spPr>
      </p:pic>
      <p:grpSp>
        <p:nvGrpSpPr>
          <p:cNvPr id="8" name="组合 7"/>
          <p:cNvGrpSpPr/>
          <p:nvPr/>
        </p:nvGrpSpPr>
        <p:grpSpPr>
          <a:xfrm>
            <a:off x="1873404" y="3331700"/>
            <a:ext cx="3130395" cy="2048142"/>
            <a:chOff x="1873405" y="3196699"/>
            <a:chExt cx="3130395" cy="2048142"/>
          </a:xfrm>
        </p:grpSpPr>
        <p:grpSp>
          <p:nvGrpSpPr>
            <p:cNvPr id="9" name="组合 8"/>
            <p:cNvGrpSpPr/>
            <p:nvPr/>
          </p:nvGrpSpPr>
          <p:grpSpPr>
            <a:xfrm>
              <a:off x="1873405" y="3196699"/>
              <a:ext cx="2759752" cy="1841818"/>
              <a:chOff x="1873405" y="3196699"/>
              <a:chExt cx="2759752" cy="1841818"/>
            </a:xfrm>
          </p:grpSpPr>
          <p:pic>
            <p:nvPicPr>
              <p:cNvPr id="10" name="图片 9"/>
              <p:cNvPicPr>
                <a:picLocks noChangeAspect="1"/>
              </p:cNvPicPr>
              <p:nvPr/>
            </p:nvPicPr>
            <p:blipFill>
              <a:blip r:embed="rId2"/>
              <a:stretch>
                <a:fillRect/>
              </a:stretch>
            </p:blipFill>
            <p:spPr>
              <a:xfrm>
                <a:off x="1975078" y="3196699"/>
                <a:ext cx="2658079" cy="1841818"/>
              </a:xfrm>
              <a:prstGeom prst="rect">
                <a:avLst/>
              </a:prstGeom>
            </p:spPr>
          </p:pic>
          <p:cxnSp>
            <p:nvCxnSpPr>
              <p:cNvPr id="12" name="直接连接符 11"/>
              <p:cNvCxnSpPr/>
              <p:nvPr/>
            </p:nvCxnSpPr>
            <p:spPr>
              <a:xfrm>
                <a:off x="1873405" y="3257862"/>
                <a:ext cx="2759752" cy="1651493"/>
              </a:xfrm>
              <a:prstGeom prst="line">
                <a:avLst/>
              </a:prstGeom>
              <a:ln w="12700">
                <a:solidFill>
                  <a:srgbClr val="EFB2EB"/>
                </a:solidFill>
              </a:ln>
            </p:spPr>
            <p:style>
              <a:lnRef idx="1">
                <a:schemeClr val="accent2"/>
              </a:lnRef>
              <a:fillRef idx="0">
                <a:schemeClr val="accent2"/>
              </a:fillRef>
              <a:effectRef idx="0">
                <a:schemeClr val="accent2"/>
              </a:effectRef>
              <a:fontRef idx="minor">
                <a:schemeClr val="tx1"/>
              </a:fontRef>
            </p:style>
          </p:cxnSp>
        </p:grpSp>
        <p:sp>
          <p:nvSpPr>
            <p:cNvPr id="13" name="乘号 12"/>
            <p:cNvSpPr/>
            <p:nvPr/>
          </p:nvSpPr>
          <p:spPr>
            <a:xfrm>
              <a:off x="4337547" y="4364639"/>
              <a:ext cx="666253" cy="880202"/>
            </a:xfrm>
            <a:prstGeom prst="mathMultiply">
              <a:avLst>
                <a:gd name="adj1" fmla="val 110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激活函数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26" name="文本占位符 3"/>
          <p:cNvSpPr txBox="1"/>
          <p:nvPr/>
        </p:nvSpPr>
        <p:spPr bwMode="auto">
          <a:xfrm>
            <a:off x="103537" y="2164363"/>
            <a:ext cx="3878812" cy="3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mj-ea"/>
                <a:ea typeface="+mj-ea"/>
              </a:rPr>
              <a:t>（</a:t>
            </a:r>
            <a:r>
              <a:rPr lang="en-US" altLang="zh-CN" sz="2200" dirty="0">
                <a:latin typeface="+mj-lt"/>
                <a:ea typeface="+mj-ea"/>
              </a:rPr>
              <a:t>1</a:t>
            </a:r>
            <a:r>
              <a:rPr lang="zh-CN" altLang="en-US" sz="2200" dirty="0">
                <a:latin typeface="+mj-ea"/>
                <a:ea typeface="+mj-ea"/>
              </a:rPr>
              <a:t>）比例函数：</a:t>
            </a:r>
            <a:endParaRPr lang="en-US" altLang="zh-CN" sz="2200" dirty="0">
              <a:latin typeface="+mj-ea"/>
              <a:ea typeface="+mj-ea"/>
            </a:endParaRPr>
          </a:p>
          <a:p>
            <a:pPr marL="457200" lvl="1" indent="0"/>
            <a:endParaRPr lang="en-US" altLang="zh-CN" sz="2200" dirty="0">
              <a:latin typeface="+mj-ea"/>
              <a:ea typeface="+mj-ea"/>
            </a:endParaRPr>
          </a:p>
        </p:txBody>
      </p:sp>
      <mc:AlternateContent xmlns:mc="http://schemas.openxmlformats.org/markup-compatibility/2006">
        <mc:Choice xmlns:a14="http://schemas.microsoft.com/office/drawing/2010/main" Requires="a14">
          <p:sp>
            <p:nvSpPr>
              <p:cNvPr id="5" name="矩形 4"/>
              <p:cNvSpPr/>
              <p:nvPr/>
            </p:nvSpPr>
            <p:spPr>
              <a:xfrm>
                <a:off x="1896332" y="5485758"/>
                <a:ext cx="108818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𝑠</m:t>
                          </m:r>
                        </m:e>
                      </m:d>
                      <m:r>
                        <a:rPr lang="zh-CN" altLang="en-US">
                          <a:latin typeface="Cambria Math" panose="02040503050406030204" pitchFamily="18" charset="0"/>
                        </a:rPr>
                        <m:t>=</m:t>
                      </m:r>
                      <m:r>
                        <a:rPr lang="zh-CN" altLang="en-US" i="1">
                          <a:latin typeface="Cambria Math" panose="02040503050406030204" pitchFamily="18" charset="0"/>
                        </a:rPr>
                        <m:t>𝑠</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1896332" y="5485758"/>
                <a:ext cx="1088182" cy="369332"/>
              </a:xfrm>
              <a:prstGeom prst="rect">
                <a:avLst/>
              </a:prstGeom>
              <a:blipFill rotWithShape="1">
                <a:blip r:embed="rId1"/>
                <a:stretch>
                  <a:fillRect l="-20" t="-170" r="-22932" b="-28263"/>
                </a:stretch>
              </a:blipFill>
            </p:spPr>
            <p:txBody>
              <a:bodyPr/>
              <a:lstStyle/>
              <a:p>
                <a:r>
                  <a:rPr lang="zh-CN" altLang="en-US">
                    <a:noFill/>
                  </a:rPr>
                  <a:t> </a:t>
                </a:r>
              </a:p>
            </p:txBody>
          </p:sp>
        </mc:Fallback>
      </mc:AlternateContent>
      <p:sp>
        <p:nvSpPr>
          <p:cNvPr id="28" name="文本占位符 3"/>
          <p:cNvSpPr txBox="1"/>
          <p:nvPr/>
        </p:nvSpPr>
        <p:spPr bwMode="auto">
          <a:xfrm>
            <a:off x="5445718" y="2167521"/>
            <a:ext cx="3878812" cy="3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mj-ea"/>
                <a:ea typeface="+mj-ea"/>
              </a:rPr>
              <a:t>（</a:t>
            </a:r>
            <a:r>
              <a:rPr lang="en-US" altLang="zh-CN" sz="2200" dirty="0">
                <a:latin typeface="+mj-lt"/>
                <a:ea typeface="+mj-ea"/>
              </a:rPr>
              <a:t>2</a:t>
            </a:r>
            <a:r>
              <a:rPr lang="zh-CN" altLang="en-US" sz="2200" dirty="0">
                <a:latin typeface="+mj-ea"/>
                <a:ea typeface="+mj-ea"/>
              </a:rPr>
              <a:t>）符号函数：</a:t>
            </a:r>
            <a:endParaRPr lang="en-US" altLang="zh-CN" sz="2200" dirty="0">
              <a:latin typeface="+mj-ea"/>
              <a:ea typeface="+mj-ea"/>
            </a:endParaRPr>
          </a:p>
          <a:p>
            <a:pPr marL="457200" lvl="1" indent="0"/>
            <a:endParaRPr lang="en-US" altLang="zh-CN" sz="2200" dirty="0">
              <a:latin typeface="+mj-ea"/>
              <a:ea typeface="+mj-ea"/>
            </a:endParaRPr>
          </a:p>
        </p:txBody>
      </p:sp>
      <p:grpSp>
        <p:nvGrpSpPr>
          <p:cNvPr id="30" name="组合 29"/>
          <p:cNvGrpSpPr/>
          <p:nvPr/>
        </p:nvGrpSpPr>
        <p:grpSpPr>
          <a:xfrm>
            <a:off x="1134015" y="2694604"/>
            <a:ext cx="3378200" cy="2063606"/>
            <a:chOff x="1134015" y="2694604"/>
            <a:chExt cx="3378200" cy="2063606"/>
          </a:xfrm>
        </p:grpSpPr>
        <p:grpSp>
          <p:nvGrpSpPr>
            <p:cNvPr id="9" name="Group 31"/>
            <p:cNvGrpSpPr/>
            <p:nvPr/>
          </p:nvGrpSpPr>
          <p:grpSpPr bwMode="auto">
            <a:xfrm>
              <a:off x="1134015" y="2777010"/>
              <a:ext cx="3378200" cy="1981200"/>
              <a:chOff x="672" y="1008"/>
              <a:chExt cx="2128" cy="1248"/>
            </a:xfrm>
          </p:grpSpPr>
          <p:sp>
            <p:nvSpPr>
              <p:cNvPr id="10" name="Text Box 8"/>
              <p:cNvSpPr txBox="1">
                <a:spLocks noChangeArrowheads="1"/>
              </p:cNvSpPr>
              <p:nvPr/>
            </p:nvSpPr>
            <p:spPr bwMode="auto">
              <a:xfrm>
                <a:off x="2544" y="1680"/>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s</a:t>
                </a:r>
                <a:endParaRPr lang="en-US" altLang="zh-CN" b="1">
                  <a:solidFill>
                    <a:schemeClr val="tx1"/>
                  </a:solidFill>
                </a:endParaRPr>
              </a:p>
            </p:txBody>
          </p:sp>
          <p:sp>
            <p:nvSpPr>
              <p:cNvPr id="13" name="Line 24"/>
              <p:cNvSpPr>
                <a:spLocks noChangeShapeType="1"/>
              </p:cNvSpPr>
              <p:nvPr/>
            </p:nvSpPr>
            <p:spPr bwMode="auto">
              <a:xfrm>
                <a:off x="672" y="1632"/>
                <a:ext cx="1968" cy="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 name="Line 26"/>
              <p:cNvSpPr>
                <a:spLocks noChangeShapeType="1"/>
              </p:cNvSpPr>
              <p:nvPr/>
            </p:nvSpPr>
            <p:spPr bwMode="auto">
              <a:xfrm flipV="1">
                <a:off x="1632" y="1008"/>
                <a:ext cx="0" cy="1248"/>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 name="Line 27"/>
              <p:cNvSpPr>
                <a:spLocks noChangeShapeType="1"/>
              </p:cNvSpPr>
              <p:nvPr/>
            </p:nvSpPr>
            <p:spPr bwMode="auto">
              <a:xfrm flipH="1">
                <a:off x="1200" y="1248"/>
                <a:ext cx="864" cy="816"/>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 name="Text Box 28"/>
              <p:cNvSpPr txBox="1">
                <a:spLocks noChangeArrowheads="1"/>
              </p:cNvSpPr>
              <p:nvPr/>
            </p:nvSpPr>
            <p:spPr bwMode="auto">
              <a:xfrm>
                <a:off x="1680" y="163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0</a:t>
                </a:r>
                <a:endParaRPr lang="en-US" altLang="zh-CN" b="1">
                  <a:solidFill>
                    <a:schemeClr val="tx1"/>
                  </a:solidFill>
                </a:endParaRPr>
              </a:p>
            </p:txBody>
          </p:sp>
        </p:grpSp>
        <mc:AlternateContent xmlns:mc="http://schemas.openxmlformats.org/markup-compatibility/2006">
          <mc:Choice xmlns:a14="http://schemas.microsoft.com/office/drawing/2010/main" Requires="a14">
            <p:sp>
              <p:nvSpPr>
                <p:cNvPr id="29" name="矩形 28"/>
                <p:cNvSpPr/>
                <p:nvPr/>
              </p:nvSpPr>
              <p:spPr>
                <a:xfrm>
                  <a:off x="2658014" y="2694604"/>
                  <a:ext cx="11098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𝒚</m:t>
                        </m:r>
                        <m:r>
                          <a:rPr lang="zh-CN" altLang="en-US" b="1">
                            <a:latin typeface="Cambria Math" panose="02040503050406030204" pitchFamily="18" charset="0"/>
                          </a:rPr>
                          <m:t>=</m:t>
                        </m:r>
                        <m:r>
                          <a:rPr lang="zh-CN" altLang="en-US" b="1" i="1">
                            <a:latin typeface="Cambria Math" panose="02040503050406030204" pitchFamily="18" charset="0"/>
                          </a:rPr>
                          <m:t>𝒇</m:t>
                        </m:r>
                        <m:d>
                          <m:dPr>
                            <m:ctrlPr>
                              <a:rPr lang="zh-CN" altLang="en-US" b="1" i="1">
                                <a:latin typeface="Cambria Math" panose="02040503050406030204" pitchFamily="18" charset="0"/>
                              </a:rPr>
                            </m:ctrlPr>
                          </m:dPr>
                          <m:e>
                            <m:r>
                              <a:rPr lang="zh-CN" altLang="en-US" b="1" i="1">
                                <a:latin typeface="Cambria Math" panose="02040503050406030204" pitchFamily="18" charset="0"/>
                              </a:rPr>
                              <m:t>𝒔</m:t>
                            </m:r>
                          </m:e>
                        </m:d>
                      </m:oMath>
                    </m:oMathPara>
                  </a14:m>
                  <a:endParaRPr lang="zh-CN" altLang="en-US" b="1" dirty="0"/>
                </a:p>
              </p:txBody>
            </p:sp>
          </mc:Choice>
          <mc:Fallback>
            <p:sp>
              <p:nvSpPr>
                <p:cNvPr id="29" name="矩形 28"/>
                <p:cNvSpPr>
                  <a:spLocks noRot="1" noChangeAspect="1" noMove="1" noResize="1" noEditPoints="1" noAdjustHandles="1" noChangeArrowheads="1" noChangeShapeType="1" noTextEdit="1"/>
                </p:cNvSpPr>
                <p:nvPr/>
              </p:nvSpPr>
              <p:spPr>
                <a:xfrm>
                  <a:off x="2658014" y="2694604"/>
                  <a:ext cx="1109856" cy="369332"/>
                </a:xfrm>
                <a:prstGeom prst="rect">
                  <a:avLst/>
                </a:prstGeom>
                <a:blipFill rotWithShape="1">
                  <a:blip r:embed="rId2"/>
                </a:blipFill>
              </p:spPr>
              <p:txBody>
                <a:bodyPr/>
                <a:lstStyle/>
                <a:p>
                  <a:r>
                    <a:rPr lang="zh-CN" altLang="en-US">
                      <a:noFill/>
                    </a:rPr>
                    <a:t> </a:t>
                  </a:r>
                </a:p>
              </p:txBody>
            </p:sp>
          </mc:Fallback>
        </mc:AlternateContent>
      </p:grpSp>
      <p:grpSp>
        <p:nvGrpSpPr>
          <p:cNvPr id="33" name="组合 32"/>
          <p:cNvGrpSpPr/>
          <p:nvPr/>
        </p:nvGrpSpPr>
        <p:grpSpPr>
          <a:xfrm>
            <a:off x="6547318" y="2642728"/>
            <a:ext cx="3683000" cy="2200356"/>
            <a:chOff x="6547318" y="2642728"/>
            <a:chExt cx="3683000" cy="2200356"/>
          </a:xfrm>
        </p:grpSpPr>
        <p:grpSp>
          <p:nvGrpSpPr>
            <p:cNvPr id="17" name="Group 30"/>
            <p:cNvGrpSpPr/>
            <p:nvPr/>
          </p:nvGrpSpPr>
          <p:grpSpPr bwMode="auto">
            <a:xfrm>
              <a:off x="6547318" y="2709484"/>
              <a:ext cx="3683000" cy="2133600"/>
              <a:chOff x="864" y="2736"/>
              <a:chExt cx="2320" cy="1344"/>
            </a:xfrm>
          </p:grpSpPr>
          <p:sp>
            <p:nvSpPr>
              <p:cNvPr id="18" name="Line 14"/>
              <p:cNvSpPr>
                <a:spLocks noChangeShapeType="1"/>
              </p:cNvSpPr>
              <p:nvPr/>
            </p:nvSpPr>
            <p:spPr bwMode="auto">
              <a:xfrm>
                <a:off x="864" y="3408"/>
                <a:ext cx="2176" cy="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 name="Text Box 17"/>
              <p:cNvSpPr txBox="1">
                <a:spLocks noChangeArrowheads="1"/>
              </p:cNvSpPr>
              <p:nvPr/>
            </p:nvSpPr>
            <p:spPr bwMode="auto">
              <a:xfrm>
                <a:off x="2928" y="3456"/>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s</a:t>
                </a:r>
                <a:endParaRPr lang="en-US" altLang="zh-CN" b="1">
                  <a:solidFill>
                    <a:schemeClr val="tx1"/>
                  </a:solidFill>
                </a:endParaRPr>
              </a:p>
            </p:txBody>
          </p:sp>
          <p:sp>
            <p:nvSpPr>
              <p:cNvPr id="21" name="Line 19"/>
              <p:cNvSpPr>
                <a:spLocks noChangeShapeType="1"/>
              </p:cNvSpPr>
              <p:nvPr/>
            </p:nvSpPr>
            <p:spPr bwMode="auto">
              <a:xfrm>
                <a:off x="1920" y="2736"/>
                <a:ext cx="0" cy="1344"/>
              </a:xfrm>
              <a:prstGeom prst="line">
                <a:avLst/>
              </a:prstGeom>
              <a:noFill/>
              <a:ln w="9525">
                <a:solidFill>
                  <a:schemeClr val="tx1"/>
                </a:solidFill>
                <a:round/>
                <a:headEnd type="arrow" w="med" len="me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 name="Line 20"/>
              <p:cNvSpPr>
                <a:spLocks noChangeShapeType="1"/>
              </p:cNvSpPr>
              <p:nvPr/>
            </p:nvSpPr>
            <p:spPr bwMode="auto">
              <a:xfrm>
                <a:off x="1920" y="2976"/>
                <a:ext cx="672"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 name="Line 21"/>
              <p:cNvSpPr>
                <a:spLocks noChangeShapeType="1"/>
              </p:cNvSpPr>
              <p:nvPr/>
            </p:nvSpPr>
            <p:spPr bwMode="auto">
              <a:xfrm flipH="1">
                <a:off x="1248" y="3840"/>
                <a:ext cx="672"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4" name="Text Box 22"/>
              <p:cNvSpPr txBox="1">
                <a:spLocks noChangeArrowheads="1"/>
              </p:cNvSpPr>
              <p:nvPr/>
            </p:nvSpPr>
            <p:spPr bwMode="auto">
              <a:xfrm>
                <a:off x="1728" y="2880"/>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1</a:t>
                </a:r>
                <a:endParaRPr lang="en-US" altLang="zh-CN" b="1">
                  <a:solidFill>
                    <a:schemeClr val="tx1"/>
                  </a:solidFill>
                </a:endParaRPr>
              </a:p>
            </p:txBody>
          </p:sp>
          <p:sp>
            <p:nvSpPr>
              <p:cNvPr id="25" name="Text Box 23"/>
              <p:cNvSpPr txBox="1">
                <a:spLocks noChangeArrowheads="1"/>
              </p:cNvSpPr>
              <p:nvPr/>
            </p:nvSpPr>
            <p:spPr bwMode="auto">
              <a:xfrm>
                <a:off x="1968" y="3744"/>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zh-CN" altLang="en-US" b="1">
                    <a:solidFill>
                      <a:schemeClr val="tx1"/>
                    </a:solidFill>
                  </a:rPr>
                  <a:t>－</a:t>
                </a:r>
                <a:r>
                  <a:rPr lang="en-US" altLang="zh-CN" b="1">
                    <a:solidFill>
                      <a:schemeClr val="tx1"/>
                    </a:solidFill>
                  </a:rPr>
                  <a:t>1</a:t>
                </a:r>
                <a:endParaRPr lang="en-US" altLang="zh-CN" b="1">
                  <a:solidFill>
                    <a:schemeClr val="tx1"/>
                  </a:solidFill>
                </a:endParaRPr>
              </a:p>
            </p:txBody>
          </p:sp>
          <p:sp>
            <p:nvSpPr>
              <p:cNvPr id="27" name="Text Box 29"/>
              <p:cNvSpPr txBox="1">
                <a:spLocks noChangeArrowheads="1"/>
              </p:cNvSpPr>
              <p:nvPr/>
            </p:nvSpPr>
            <p:spPr bwMode="auto">
              <a:xfrm>
                <a:off x="1944" y="3444"/>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rPr>
                  <a:t>0</a:t>
                </a:r>
                <a:endParaRPr lang="en-US" altLang="zh-CN" b="1" dirty="0">
                  <a:solidFill>
                    <a:schemeClr val="tx1"/>
                  </a:solidFill>
                </a:endParaRPr>
              </a:p>
            </p:txBody>
          </p:sp>
        </p:grpSp>
        <mc:AlternateContent xmlns:mc="http://schemas.openxmlformats.org/markup-compatibility/2006">
          <mc:Choice xmlns:a14="http://schemas.microsoft.com/office/drawing/2010/main" Requires="a14">
            <p:sp>
              <p:nvSpPr>
                <p:cNvPr id="32" name="矩形 31"/>
                <p:cNvSpPr/>
                <p:nvPr/>
              </p:nvSpPr>
              <p:spPr>
                <a:xfrm>
                  <a:off x="8223718" y="2642728"/>
                  <a:ext cx="11098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𝒚</m:t>
                        </m:r>
                        <m:r>
                          <a:rPr lang="zh-CN" altLang="en-US" b="1">
                            <a:latin typeface="Cambria Math" panose="02040503050406030204" pitchFamily="18" charset="0"/>
                          </a:rPr>
                          <m:t>=</m:t>
                        </m:r>
                        <m:r>
                          <a:rPr lang="zh-CN" altLang="en-US" b="1" i="1">
                            <a:latin typeface="Cambria Math" panose="02040503050406030204" pitchFamily="18" charset="0"/>
                          </a:rPr>
                          <m:t>𝒇</m:t>
                        </m:r>
                        <m:d>
                          <m:dPr>
                            <m:ctrlPr>
                              <a:rPr lang="zh-CN" altLang="en-US" b="1" i="1">
                                <a:latin typeface="Cambria Math" panose="02040503050406030204" pitchFamily="18" charset="0"/>
                              </a:rPr>
                            </m:ctrlPr>
                          </m:dPr>
                          <m:e>
                            <m:r>
                              <a:rPr lang="zh-CN" altLang="en-US" b="1" i="1">
                                <a:latin typeface="Cambria Math" panose="02040503050406030204" pitchFamily="18" charset="0"/>
                              </a:rPr>
                              <m:t>𝒔</m:t>
                            </m:r>
                          </m:e>
                        </m:d>
                      </m:oMath>
                    </m:oMathPara>
                  </a14:m>
                  <a:endParaRPr lang="zh-CN" altLang="en-US" b="1" dirty="0"/>
                </a:p>
              </p:txBody>
            </p:sp>
          </mc:Choice>
          <mc:Fallback>
            <p:sp>
              <p:nvSpPr>
                <p:cNvPr id="32" name="矩形 31"/>
                <p:cNvSpPr>
                  <a:spLocks noRot="1" noChangeAspect="1" noMove="1" noResize="1" noEditPoints="1" noAdjustHandles="1" noChangeArrowheads="1" noChangeShapeType="1" noTextEdit="1"/>
                </p:cNvSpPr>
                <p:nvPr/>
              </p:nvSpPr>
              <p:spPr>
                <a:xfrm>
                  <a:off x="8223718" y="2642728"/>
                  <a:ext cx="1109856" cy="369332"/>
                </a:xfrm>
                <a:prstGeom prst="rect">
                  <a:avLst/>
                </a:prstGeom>
                <a:blipFill rotWithShape="1">
                  <a:blip r:embed="rId2"/>
                </a:blipFill>
              </p:spPr>
              <p:txBody>
                <a:bodyPr/>
                <a:lstStyle/>
                <a:p>
                  <a:r>
                    <a:rPr lang="zh-CN" altLang="en-US">
                      <a:noFill/>
                    </a:rPr>
                    <a:t> </a:t>
                  </a:r>
                </a:p>
              </p:txBody>
            </p:sp>
          </mc:Fallback>
        </mc:AlternateContent>
      </p:grpSp>
      <p:sp>
        <p:nvSpPr>
          <p:cNvPr id="11" name="文本占位符 3"/>
          <p:cNvSpPr txBox="1"/>
          <p:nvPr/>
        </p:nvSpPr>
        <p:spPr bwMode="auto">
          <a:xfrm>
            <a:off x="494611" y="1544152"/>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典型的激活函数</a:t>
            </a:r>
            <a:endParaRPr lang="zh-CN" altLang="en-US" sz="2200" b="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矩形 3"/>
              <p:cNvSpPr/>
              <p:nvPr/>
            </p:nvSpPr>
            <p:spPr>
              <a:xfrm>
                <a:off x="6431915" y="5208270"/>
                <a:ext cx="3686175" cy="1064895"/>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r>
                        <a:rPr lang="zh-CN" altLang="en-US">
                          <a:latin typeface="Cambria Math" panose="02040503050406030204" pitchFamily="18" charset="0"/>
                        </a:rPr>
                        <m:t>(</m:t>
                      </m:r>
                      <m:r>
                        <a:rPr lang="zh-CN" altLang="en-US" i="1">
                          <a:latin typeface="Cambria Math" panose="02040503050406030204" pitchFamily="18" charset="0"/>
                        </a:rPr>
                        <m:t>𝑠</m:t>
                      </m:r>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2"/>
                                    <m:mcJc m:val="center"/>
                                  </m:mcPr>
                                </m:mc>
                              </m:mcs>
                              <m:plcHide m:val="on"/>
                              <m:ctrlPr>
                                <a:rPr lang="zh-CN" altLang="en-US" i="1">
                                  <a:latin typeface="Cambria Math" panose="02040503050406030204" pitchFamily="18" charset="0"/>
                                </a:rPr>
                              </m:ctrlPr>
                            </m:mPr>
                            <m:mr>
                              <m:e>
                                <m:r>
                                  <a:rPr lang="zh-CN" altLang="en-US">
                                    <a:latin typeface="Cambria Math" panose="02040503050406030204" pitchFamily="18" charset="0"/>
                                  </a:rPr>
                                  <m:t>1</m:t>
                                </m:r>
                              </m:e>
                              <m:e>
                                <m:r>
                                  <a:rPr lang="zh-CN" altLang="en-US" i="1">
                                    <a:latin typeface="Cambria Math" panose="02040503050406030204" pitchFamily="18" charset="0"/>
                                  </a:rPr>
                                  <m:t>𝑠</m:t>
                                </m:r>
                                <m:r>
                                  <a:rPr lang="en-US" altLang="zh-CN" i="1">
                                    <a:latin typeface="Cambria Math" panose="02040503050406030204" pitchFamily="18" charset="0"/>
                                  </a:rPr>
                                  <m:t>&gt;</m:t>
                                </m:r>
                                <m:r>
                                  <a:rPr lang="en-US" altLang="zh-CN">
                                    <a:latin typeface="Cambria Math" panose="02040503050406030204" pitchFamily="18" charset="0"/>
                                  </a:rPr>
                                  <m:t>0</m:t>
                                </m:r>
                              </m:e>
                            </m:mr>
                            <m:mr>
                              <m:e>
                                <m:r>
                                  <a:rPr lang="en-US" altLang="zh-CN" i="1">
                                    <a:latin typeface="Cambria Math" panose="02040503050406030204" pitchFamily="18" charset="0"/>
                                  </a:rPr>
                                  <m:t>0</m:t>
                                </m:r>
                              </m:e>
                              <m:e>
                                <m:r>
                                  <a:rPr lang="zh-CN" altLang="en-US"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0</m:t>
                                </m:r>
                              </m:e>
                            </m:mr>
                            <m:mr>
                              <m:e>
                                <m:r>
                                  <a:rPr lang="zh-CN" altLang="en-US">
                                    <a:latin typeface="Cambria Math" panose="02040503050406030204" pitchFamily="18" charset="0"/>
                                  </a:rPr>
                                  <m:t>−</m:t>
                                </m:r>
                                <m:r>
                                  <a:rPr lang="zh-CN" altLang="en-US">
                                    <a:latin typeface="Cambria Math" panose="02040503050406030204" pitchFamily="18" charset="0"/>
                                  </a:rPr>
                                  <m:t>1</m:t>
                                </m:r>
                              </m:e>
                              <m:e>
                                <m:r>
                                  <a:rPr lang="zh-CN" altLang="en-US" i="1">
                                    <a:latin typeface="Cambria Math" panose="02040503050406030204" pitchFamily="18" charset="0"/>
                                  </a:rPr>
                                  <m:t>𝑠</m:t>
                                </m:r>
                                <m:r>
                                  <a:rPr lang="zh-CN" altLang="en-US">
                                    <a:latin typeface="Cambria Math" panose="02040503050406030204" pitchFamily="18" charset="0"/>
                                  </a:rPr>
                                  <m:t>&lt;</m:t>
                                </m:r>
                                <m:r>
                                  <a:rPr lang="en-US" altLang="zh-CN">
                                    <a:latin typeface="Cambria Math" panose="02040503050406030204" pitchFamily="18" charset="0"/>
                                  </a:rPr>
                                  <m:t>0</m:t>
                                </m:r>
                              </m:e>
                            </m:mr>
                          </m:m>
                        </m:e>
                      </m:d>
                    </m:oMath>
                  </m:oMathPara>
                </a14:m>
                <a:endParaRPr lang="zh-CN" altLang="en-US" i="1" dirty="0">
                  <a:latin typeface="Cambria Math" panose="02040503050406030204" pitchFamily="18" charset="0"/>
                  <a:cs typeface="Cambria Math" panose="020405030504060302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6431915" y="5208270"/>
                <a:ext cx="3686175" cy="1064895"/>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P spid="28" grpId="1"/>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激活函数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494611" y="1544152"/>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典型的激活函数</a:t>
            </a:r>
            <a:endParaRPr lang="zh-CN" altLang="en-US" sz="2200" b="0" dirty="0">
              <a:latin typeface="微软雅黑" panose="020B0503020204020204" pitchFamily="34" charset="-122"/>
              <a:ea typeface="微软雅黑" panose="020B0503020204020204" pitchFamily="34" charset="-122"/>
            </a:endParaRPr>
          </a:p>
        </p:txBody>
      </p:sp>
      <p:sp>
        <p:nvSpPr>
          <p:cNvPr id="26" name="文本占位符 3"/>
          <p:cNvSpPr txBox="1"/>
          <p:nvPr/>
        </p:nvSpPr>
        <p:spPr bwMode="auto">
          <a:xfrm>
            <a:off x="103537" y="2164363"/>
            <a:ext cx="3878812" cy="3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mj-ea"/>
                <a:ea typeface="+mj-ea"/>
              </a:rPr>
              <a:t>（</a:t>
            </a:r>
            <a:r>
              <a:rPr lang="en-US" altLang="zh-CN" sz="2200" dirty="0">
                <a:latin typeface="+mj-lt"/>
                <a:ea typeface="+mj-ea"/>
              </a:rPr>
              <a:t>3</a:t>
            </a:r>
            <a:r>
              <a:rPr lang="zh-CN" altLang="en-US" sz="2200" dirty="0">
                <a:latin typeface="+mj-ea"/>
                <a:ea typeface="+mj-ea"/>
              </a:rPr>
              <a:t>）饱和函数：</a:t>
            </a:r>
            <a:endParaRPr lang="en-US" altLang="zh-CN" sz="2200" dirty="0">
              <a:latin typeface="+mj-ea"/>
              <a:ea typeface="+mj-ea"/>
            </a:endParaRPr>
          </a:p>
          <a:p>
            <a:pPr marL="457200" lvl="1" indent="0"/>
            <a:endParaRPr lang="en-US" altLang="zh-CN" sz="2200" dirty="0">
              <a:latin typeface="+mj-ea"/>
              <a:ea typeface="+mj-ea"/>
            </a:endParaRPr>
          </a:p>
        </p:txBody>
      </p:sp>
      <p:sp>
        <p:nvSpPr>
          <p:cNvPr id="28" name="文本占位符 3"/>
          <p:cNvSpPr txBox="1"/>
          <p:nvPr/>
        </p:nvSpPr>
        <p:spPr bwMode="auto">
          <a:xfrm>
            <a:off x="3949418" y="2167110"/>
            <a:ext cx="3878812" cy="3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mj-ea"/>
                <a:ea typeface="+mj-ea"/>
              </a:rPr>
              <a:t>（</a:t>
            </a:r>
            <a:r>
              <a:rPr lang="en-US" altLang="zh-CN" sz="2200" dirty="0">
                <a:latin typeface="+mj-lt"/>
                <a:ea typeface="+mj-ea"/>
              </a:rPr>
              <a:t>4</a:t>
            </a:r>
            <a:r>
              <a:rPr lang="zh-CN" altLang="en-US" sz="2200" dirty="0">
                <a:latin typeface="+mj-ea"/>
                <a:ea typeface="+mj-ea"/>
              </a:rPr>
              <a:t>）阶跃函数：</a:t>
            </a:r>
            <a:endParaRPr lang="en-US" altLang="zh-CN" sz="2200" dirty="0">
              <a:latin typeface="+mj-ea"/>
              <a:ea typeface="+mj-ea"/>
            </a:endParaRPr>
          </a:p>
          <a:p>
            <a:pPr marL="457200" lvl="1" indent="0"/>
            <a:endParaRPr lang="en-US" altLang="zh-CN" sz="2200" dirty="0">
              <a:latin typeface="+mj-ea"/>
              <a:ea typeface="+mj-ea"/>
            </a:endParaRPr>
          </a:p>
        </p:txBody>
      </p:sp>
      <p:grpSp>
        <p:nvGrpSpPr>
          <p:cNvPr id="54" name="组合 53"/>
          <p:cNvGrpSpPr/>
          <p:nvPr/>
        </p:nvGrpSpPr>
        <p:grpSpPr>
          <a:xfrm>
            <a:off x="932799" y="2603909"/>
            <a:ext cx="2863850" cy="2133600"/>
            <a:chOff x="1291615" y="2603909"/>
            <a:chExt cx="2863850" cy="2133600"/>
          </a:xfrm>
        </p:grpSpPr>
        <mc:AlternateContent xmlns:mc="http://schemas.openxmlformats.org/markup-compatibility/2006">
          <mc:Choice xmlns:a14="http://schemas.microsoft.com/office/drawing/2010/main" Requires="a14">
            <p:sp>
              <p:nvSpPr>
                <p:cNvPr id="29" name="矩形 28"/>
                <p:cNvSpPr/>
                <p:nvPr/>
              </p:nvSpPr>
              <p:spPr>
                <a:xfrm>
                  <a:off x="2656865" y="2636261"/>
                  <a:ext cx="11098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𝒚</m:t>
                        </m:r>
                        <m:r>
                          <a:rPr lang="zh-CN" altLang="en-US" b="1">
                            <a:latin typeface="Cambria Math" panose="02040503050406030204" pitchFamily="18" charset="0"/>
                          </a:rPr>
                          <m:t>=</m:t>
                        </m:r>
                        <m:r>
                          <a:rPr lang="zh-CN" altLang="en-US" b="1" i="1">
                            <a:latin typeface="Cambria Math" panose="02040503050406030204" pitchFamily="18" charset="0"/>
                          </a:rPr>
                          <m:t>𝒇</m:t>
                        </m:r>
                        <m:d>
                          <m:dPr>
                            <m:ctrlPr>
                              <a:rPr lang="zh-CN" altLang="en-US" b="1" i="1">
                                <a:latin typeface="Cambria Math" panose="02040503050406030204" pitchFamily="18" charset="0"/>
                              </a:rPr>
                            </m:ctrlPr>
                          </m:dPr>
                          <m:e>
                            <m:r>
                              <a:rPr lang="zh-CN" altLang="en-US" b="1" i="1">
                                <a:latin typeface="Cambria Math" panose="02040503050406030204" pitchFamily="18" charset="0"/>
                              </a:rPr>
                              <m:t>𝒔</m:t>
                            </m:r>
                          </m:e>
                        </m:d>
                      </m:oMath>
                    </m:oMathPara>
                  </a14:m>
                  <a:endParaRPr lang="zh-CN" altLang="en-US" b="1" dirty="0"/>
                </a:p>
              </p:txBody>
            </p:sp>
          </mc:Choice>
          <mc:Fallback>
            <p:sp>
              <p:nvSpPr>
                <p:cNvPr id="29" name="矩形 28"/>
                <p:cNvSpPr>
                  <a:spLocks noRot="1" noChangeAspect="1" noMove="1" noResize="1" noEditPoints="1" noAdjustHandles="1" noChangeArrowheads="1" noChangeShapeType="1" noTextEdit="1"/>
                </p:cNvSpPr>
                <p:nvPr/>
              </p:nvSpPr>
              <p:spPr>
                <a:xfrm>
                  <a:off x="2656865" y="2636261"/>
                  <a:ext cx="1109856" cy="369332"/>
                </a:xfrm>
                <a:prstGeom prst="rect">
                  <a:avLst/>
                </a:prstGeom>
                <a:blipFill rotWithShape="1">
                  <a:blip r:embed="rId1"/>
                </a:blipFill>
              </p:spPr>
              <p:txBody>
                <a:bodyPr/>
                <a:lstStyle/>
                <a:p>
                  <a:r>
                    <a:rPr lang="zh-CN" altLang="en-US">
                      <a:noFill/>
                    </a:rPr>
                    <a:t> </a:t>
                  </a:r>
                </a:p>
              </p:txBody>
            </p:sp>
          </mc:Fallback>
        </mc:AlternateContent>
        <p:grpSp>
          <p:nvGrpSpPr>
            <p:cNvPr id="30" name="Group 18"/>
            <p:cNvGrpSpPr/>
            <p:nvPr/>
          </p:nvGrpSpPr>
          <p:grpSpPr bwMode="auto">
            <a:xfrm>
              <a:off x="1291615" y="2603909"/>
              <a:ext cx="2863850" cy="2133600"/>
              <a:chOff x="804" y="768"/>
              <a:chExt cx="1804" cy="1344"/>
            </a:xfrm>
          </p:grpSpPr>
          <p:sp>
            <p:nvSpPr>
              <p:cNvPr id="31" name="Line 4"/>
              <p:cNvSpPr>
                <a:spLocks noChangeShapeType="1"/>
              </p:cNvSpPr>
              <p:nvPr/>
            </p:nvSpPr>
            <p:spPr bwMode="auto">
              <a:xfrm>
                <a:off x="804" y="1440"/>
                <a:ext cx="1736" cy="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32" name="Text Box 5"/>
              <p:cNvSpPr txBox="1">
                <a:spLocks noChangeArrowheads="1"/>
              </p:cNvSpPr>
              <p:nvPr/>
            </p:nvSpPr>
            <p:spPr bwMode="auto">
              <a:xfrm>
                <a:off x="2352" y="1508"/>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rPr>
                  <a:t>s</a:t>
                </a:r>
                <a:endParaRPr lang="en-US" altLang="zh-CN" b="1" dirty="0">
                  <a:solidFill>
                    <a:schemeClr val="tx1"/>
                  </a:solidFill>
                </a:endParaRPr>
              </a:p>
            </p:txBody>
          </p:sp>
          <p:sp>
            <p:nvSpPr>
              <p:cNvPr id="34" name="Line 7"/>
              <p:cNvSpPr>
                <a:spLocks noChangeShapeType="1"/>
              </p:cNvSpPr>
              <p:nvPr/>
            </p:nvSpPr>
            <p:spPr bwMode="auto">
              <a:xfrm>
                <a:off x="1632" y="768"/>
                <a:ext cx="0" cy="1344"/>
              </a:xfrm>
              <a:prstGeom prst="line">
                <a:avLst/>
              </a:prstGeom>
              <a:noFill/>
              <a:ln w="9525">
                <a:solidFill>
                  <a:schemeClr val="tx1"/>
                </a:solidFill>
                <a:round/>
                <a:headEnd type="arrow" w="med" len="me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5" name="Text Box 10"/>
              <p:cNvSpPr txBox="1">
                <a:spLocks noChangeArrowheads="1"/>
              </p:cNvSpPr>
              <p:nvPr/>
            </p:nvSpPr>
            <p:spPr bwMode="auto">
              <a:xfrm>
                <a:off x="1440" y="912"/>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1</a:t>
                </a:r>
                <a:endParaRPr lang="en-US" altLang="zh-CN" b="1">
                  <a:solidFill>
                    <a:schemeClr val="tx1"/>
                  </a:solidFill>
                </a:endParaRPr>
              </a:p>
            </p:txBody>
          </p:sp>
          <p:sp>
            <p:nvSpPr>
              <p:cNvPr id="36" name="Text Box 11"/>
              <p:cNvSpPr txBox="1">
                <a:spLocks noChangeArrowheads="1"/>
              </p:cNvSpPr>
              <p:nvPr/>
            </p:nvSpPr>
            <p:spPr bwMode="auto">
              <a:xfrm>
                <a:off x="1680" y="1776"/>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zh-CN" altLang="en-US" b="1">
                    <a:solidFill>
                      <a:schemeClr val="tx1"/>
                    </a:solidFill>
                  </a:rPr>
                  <a:t>－</a:t>
                </a:r>
                <a:r>
                  <a:rPr lang="en-US" altLang="zh-CN" b="1">
                    <a:solidFill>
                      <a:schemeClr val="tx1"/>
                    </a:solidFill>
                  </a:rPr>
                  <a:t>1</a:t>
                </a:r>
                <a:endParaRPr lang="en-US" altLang="zh-CN" b="1">
                  <a:solidFill>
                    <a:schemeClr val="tx1"/>
                  </a:solidFill>
                </a:endParaRPr>
              </a:p>
            </p:txBody>
          </p:sp>
          <p:sp>
            <p:nvSpPr>
              <p:cNvPr id="37" name="Text Box 12"/>
              <p:cNvSpPr txBox="1">
                <a:spLocks noChangeArrowheads="1"/>
              </p:cNvSpPr>
              <p:nvPr/>
            </p:nvSpPr>
            <p:spPr bwMode="auto">
              <a:xfrm>
                <a:off x="1656" y="147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0</a:t>
                </a:r>
                <a:endParaRPr lang="en-US" altLang="zh-CN" b="1">
                  <a:solidFill>
                    <a:schemeClr val="tx1"/>
                  </a:solidFill>
                </a:endParaRPr>
              </a:p>
            </p:txBody>
          </p:sp>
          <p:sp>
            <p:nvSpPr>
              <p:cNvPr id="38" name="Line 13"/>
              <p:cNvSpPr>
                <a:spLocks noChangeShapeType="1"/>
              </p:cNvSpPr>
              <p:nvPr/>
            </p:nvSpPr>
            <p:spPr bwMode="auto">
              <a:xfrm flipH="1">
                <a:off x="1248" y="1104"/>
                <a:ext cx="768" cy="72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9" name="Line 14"/>
              <p:cNvSpPr>
                <a:spLocks noChangeShapeType="1"/>
              </p:cNvSpPr>
              <p:nvPr/>
            </p:nvSpPr>
            <p:spPr bwMode="auto">
              <a:xfrm>
                <a:off x="2016" y="1104"/>
                <a:ext cx="336"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0" name="Line 15"/>
              <p:cNvSpPr>
                <a:spLocks noChangeShapeType="1"/>
              </p:cNvSpPr>
              <p:nvPr/>
            </p:nvSpPr>
            <p:spPr bwMode="auto">
              <a:xfrm flipH="1">
                <a:off x="912" y="1824"/>
                <a:ext cx="336"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1" name="Line 16"/>
              <p:cNvSpPr>
                <a:spLocks noChangeShapeType="1"/>
              </p:cNvSpPr>
              <p:nvPr/>
            </p:nvSpPr>
            <p:spPr bwMode="auto">
              <a:xfrm flipH="1">
                <a:off x="1632" y="1104"/>
                <a:ext cx="384" cy="0"/>
              </a:xfrm>
              <a:prstGeom prst="line">
                <a:avLst/>
              </a:prstGeom>
              <a:noFill/>
              <a:ln w="9525">
                <a:solidFill>
                  <a:schemeClr val="tx1"/>
                </a:solidFill>
                <a:prstDash val="dash"/>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 name="Line 17"/>
              <p:cNvSpPr>
                <a:spLocks noChangeShapeType="1"/>
              </p:cNvSpPr>
              <p:nvPr/>
            </p:nvSpPr>
            <p:spPr bwMode="auto">
              <a:xfrm>
                <a:off x="1248" y="1824"/>
                <a:ext cx="384" cy="0"/>
              </a:xfrm>
              <a:prstGeom prst="line">
                <a:avLst/>
              </a:prstGeom>
              <a:noFill/>
              <a:ln w="9525">
                <a:solidFill>
                  <a:schemeClr val="tx1"/>
                </a:solidFill>
                <a:prstDash val="dash"/>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mc:AlternateContent xmlns:mc="http://schemas.openxmlformats.org/markup-compatibility/2006">
        <mc:Choice xmlns:a14="http://schemas.microsoft.com/office/drawing/2010/main" Requires="a14">
          <p:sp>
            <p:nvSpPr>
              <p:cNvPr id="4" name="矩形 3"/>
              <p:cNvSpPr/>
              <p:nvPr/>
            </p:nvSpPr>
            <p:spPr>
              <a:xfrm>
                <a:off x="967105" y="4732020"/>
                <a:ext cx="2981960" cy="172339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𝑓</m:t>
                      </m:r>
                      <m:r>
                        <a:rPr lang="zh-CN" altLang="en-US" sz="1800">
                          <a:latin typeface="Cambria Math" panose="02040503050406030204" pitchFamily="18" charset="0"/>
                        </a:rPr>
                        <m:t>(</m:t>
                      </m:r>
                      <m:r>
                        <a:rPr lang="zh-CN" altLang="en-US" sz="1800" i="1">
                          <a:latin typeface="Cambria Math" panose="02040503050406030204" pitchFamily="18" charset="0"/>
                        </a:rPr>
                        <m:t>𝑠</m:t>
                      </m:r>
                      <m:r>
                        <a:rPr lang="zh-CN" altLang="en-US" sz="1800">
                          <a:latin typeface="Cambria Math" panose="02040503050406030204" pitchFamily="18" charset="0"/>
                        </a:rPr>
                        <m:t>)=</m:t>
                      </m:r>
                      <m:d>
                        <m:dPr>
                          <m:begChr m:val="{"/>
                          <m:endChr m:val=""/>
                          <m:ctrlPr>
                            <a:rPr lang="zh-CN" altLang="en-US" sz="1800" i="1">
                              <a:latin typeface="Cambria Math" panose="02040503050406030204" pitchFamily="18" charset="0"/>
                            </a:rPr>
                          </m:ctrlPr>
                        </m:dPr>
                        <m:e>
                          <m:m>
                            <m:mPr>
                              <m:mcs>
                                <m:mc>
                                  <m:mcPr>
                                    <m:count m:val="2"/>
                                    <m:mcJc m:val="center"/>
                                  </m:mcPr>
                                </m:mc>
                              </m:mcs>
                              <m:plcHide m:val="on"/>
                              <m:ctrlPr>
                                <a:rPr lang="zh-CN" altLang="en-US" sz="1800" i="1">
                                  <a:latin typeface="Cambria Math" panose="02040503050406030204" pitchFamily="18" charset="0"/>
                                </a:rPr>
                              </m:ctrlPr>
                            </m:mPr>
                            <m:mr>
                              <m:e>
                                <m:r>
                                  <a:rPr lang="zh-CN" altLang="en-US" sz="1800">
                                    <a:latin typeface="Cambria Math" panose="02040503050406030204" pitchFamily="18" charset="0"/>
                                  </a:rPr>
                                  <m:t>1</m:t>
                                </m:r>
                              </m:e>
                              <m:e>
                                <m:r>
                                  <a:rPr lang="zh-CN" altLang="en-US" sz="1800" i="1">
                                    <a:latin typeface="Cambria Math" panose="02040503050406030204" pitchFamily="18" charset="0"/>
                                  </a:rPr>
                                  <m:t>𝑠</m:t>
                                </m:r>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num>
                                  <m:den>
                                    <m:r>
                                      <a:rPr lang="zh-CN" altLang="en-US" sz="1800" i="1">
                                        <a:latin typeface="Cambria Math" panose="02040503050406030204" pitchFamily="18" charset="0"/>
                                      </a:rPr>
                                      <m:t>𝑘</m:t>
                                    </m:r>
                                  </m:den>
                                </m:f>
                              </m:e>
                            </m:mr>
                            <m:mr>
                              <m:e>
                                <m:r>
                                  <a:rPr lang="zh-CN" altLang="en-US" sz="1800" i="1">
                                    <a:latin typeface="Cambria Math" panose="02040503050406030204" pitchFamily="18" charset="0"/>
                                  </a:rPr>
                                  <m:t>𝑘𝑠</m:t>
                                </m:r>
                              </m:e>
                              <m:e>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num>
                                  <m:den>
                                    <m:r>
                                      <a:rPr lang="zh-CN" altLang="en-US" sz="1800" i="1">
                                        <a:latin typeface="Cambria Math" panose="02040503050406030204" pitchFamily="18" charset="0"/>
                                      </a:rPr>
                                      <m:t>𝑘</m:t>
                                    </m:r>
                                  </m:den>
                                </m:f>
                                <m:r>
                                  <a:rPr lang="zh-CN" altLang="en-US" sz="1800">
                                    <a:latin typeface="Cambria Math" panose="02040503050406030204" pitchFamily="18" charset="0"/>
                                  </a:rPr>
                                  <m:t>≤</m:t>
                                </m:r>
                                <m:r>
                                  <a:rPr lang="zh-CN" altLang="en-US" sz="1800" i="1">
                                    <a:latin typeface="Cambria Math" panose="02040503050406030204" pitchFamily="18" charset="0"/>
                                  </a:rPr>
                                  <m:t>𝑠</m:t>
                                </m:r>
                                <m:r>
                                  <a:rPr lang="zh-CN" altLang="en-US" sz="1800">
                                    <a:latin typeface="Cambria Math" panose="02040503050406030204" pitchFamily="18" charset="0"/>
                                  </a:rPr>
                                  <m:t>&lt;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num>
                                  <m:den>
                                    <m:r>
                                      <a:rPr lang="zh-CN" altLang="en-US" sz="1800" i="1">
                                        <a:latin typeface="Cambria Math" panose="02040503050406030204" pitchFamily="18" charset="0"/>
                                      </a:rPr>
                                      <m:t>𝑘</m:t>
                                    </m:r>
                                  </m:den>
                                </m:f>
                              </m:e>
                            </m:mr>
                            <m:mr>
                              <m:e>
                                <m:r>
                                  <a:rPr lang="zh-CN" altLang="en-US" sz="1800">
                                    <a:latin typeface="Cambria Math" panose="02040503050406030204" pitchFamily="18" charset="0"/>
                                  </a:rPr>
                                  <m:t>−</m:t>
                                </m:r>
                                <m:r>
                                  <a:rPr lang="zh-CN" altLang="en-US" sz="1800">
                                    <a:latin typeface="Cambria Math" panose="02040503050406030204" pitchFamily="18" charset="0"/>
                                  </a:rPr>
                                  <m:t>1</m:t>
                                </m:r>
                              </m:e>
                              <m:e>
                                <m:r>
                                  <a:rPr lang="zh-CN" altLang="en-US" sz="1800" i="1">
                                    <a:latin typeface="Cambria Math" panose="02040503050406030204" pitchFamily="18" charset="0"/>
                                  </a:rPr>
                                  <m:t>𝑠</m:t>
                                </m:r>
                                <m:r>
                                  <a:rPr lang="zh-CN" altLang="en-US" sz="1800">
                                    <a:latin typeface="Cambria Math" panose="02040503050406030204" pitchFamily="18" charset="0"/>
                                  </a:rPr>
                                  <m:t>&lt;−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num>
                                  <m:den>
                                    <m:r>
                                      <a:rPr lang="zh-CN" altLang="en-US" sz="1800" i="1">
                                        <a:latin typeface="Cambria Math" panose="02040503050406030204" pitchFamily="18" charset="0"/>
                                      </a:rPr>
                                      <m:t>𝑘</m:t>
                                    </m:r>
                                  </m:den>
                                </m:f>
                              </m:e>
                            </m:mr>
                          </m:m>
                        </m:e>
                      </m:d>
                    </m:oMath>
                  </m:oMathPara>
                </a14:m>
                <a:endParaRPr lang="zh-CN" altLang="en-US" sz="1800" i="1" dirty="0">
                  <a:latin typeface="Cambria Math" panose="02040503050406030204" pitchFamily="18" charset="0"/>
                  <a:cs typeface="Cambria Math" panose="020405030504060302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967105" y="4732020"/>
                <a:ext cx="2981960" cy="172339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7" name="组合 6"/>
          <p:cNvGrpSpPr/>
          <p:nvPr/>
        </p:nvGrpSpPr>
        <p:grpSpPr>
          <a:xfrm>
            <a:off x="4698586" y="2840450"/>
            <a:ext cx="2814638" cy="1837747"/>
            <a:chOff x="6969735" y="3927368"/>
            <a:chExt cx="2814638" cy="1837747"/>
          </a:xfrm>
        </p:grpSpPr>
        <mc:AlternateContent xmlns:mc="http://schemas.openxmlformats.org/markup-compatibility/2006">
          <mc:Choice xmlns:a14="http://schemas.microsoft.com/office/drawing/2010/main" Requires="a14">
            <p:sp>
              <p:nvSpPr>
                <p:cNvPr id="44" name="矩形 43"/>
                <p:cNvSpPr/>
                <p:nvPr/>
              </p:nvSpPr>
              <p:spPr>
                <a:xfrm>
                  <a:off x="8139036" y="3927368"/>
                  <a:ext cx="11098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𝒚</m:t>
                        </m:r>
                        <m:r>
                          <a:rPr lang="zh-CN" altLang="en-US" b="1">
                            <a:latin typeface="Cambria Math" panose="02040503050406030204" pitchFamily="18" charset="0"/>
                          </a:rPr>
                          <m:t>=</m:t>
                        </m:r>
                        <m:r>
                          <a:rPr lang="zh-CN" altLang="en-US" b="1" i="1">
                            <a:latin typeface="Cambria Math" panose="02040503050406030204" pitchFamily="18" charset="0"/>
                          </a:rPr>
                          <m:t>𝒇</m:t>
                        </m:r>
                        <m:d>
                          <m:dPr>
                            <m:ctrlPr>
                              <a:rPr lang="zh-CN" altLang="en-US" b="1" i="1">
                                <a:latin typeface="Cambria Math" panose="02040503050406030204" pitchFamily="18" charset="0"/>
                              </a:rPr>
                            </m:ctrlPr>
                          </m:dPr>
                          <m:e>
                            <m:r>
                              <a:rPr lang="zh-CN" altLang="en-US" b="1" i="1">
                                <a:latin typeface="Cambria Math" panose="02040503050406030204" pitchFamily="18" charset="0"/>
                              </a:rPr>
                              <m:t>𝒔</m:t>
                            </m:r>
                          </m:e>
                        </m:d>
                      </m:oMath>
                    </m:oMathPara>
                  </a14:m>
                  <a:endParaRPr lang="zh-CN" altLang="en-US" b="1" dirty="0"/>
                </a:p>
              </p:txBody>
            </p:sp>
          </mc:Choice>
          <mc:Fallback>
            <p:sp>
              <p:nvSpPr>
                <p:cNvPr id="44" name="矩形 43"/>
                <p:cNvSpPr>
                  <a:spLocks noRot="1" noChangeAspect="1" noMove="1" noResize="1" noEditPoints="1" noAdjustHandles="1" noChangeArrowheads="1" noChangeShapeType="1" noTextEdit="1"/>
                </p:cNvSpPr>
                <p:nvPr/>
              </p:nvSpPr>
              <p:spPr>
                <a:xfrm>
                  <a:off x="8139036" y="3927368"/>
                  <a:ext cx="1109856" cy="369332"/>
                </a:xfrm>
                <a:prstGeom prst="rect">
                  <a:avLst/>
                </a:prstGeom>
                <a:blipFill rotWithShape="1">
                  <a:blip r:embed="rId1"/>
                </a:blipFill>
              </p:spPr>
              <p:txBody>
                <a:bodyPr/>
                <a:lstStyle/>
                <a:p>
                  <a:r>
                    <a:rPr lang="zh-CN" altLang="en-US">
                      <a:noFill/>
                    </a:rPr>
                    <a:t> </a:t>
                  </a:r>
                </a:p>
              </p:txBody>
            </p:sp>
          </mc:Fallback>
        </mc:AlternateContent>
        <p:grpSp>
          <p:nvGrpSpPr>
            <p:cNvPr id="45" name="Group 32"/>
            <p:cNvGrpSpPr/>
            <p:nvPr/>
          </p:nvGrpSpPr>
          <p:grpSpPr bwMode="auto">
            <a:xfrm>
              <a:off x="6969735" y="3929965"/>
              <a:ext cx="2814638" cy="1835150"/>
              <a:chOff x="1056" y="2736"/>
              <a:chExt cx="1773" cy="1156"/>
            </a:xfrm>
          </p:grpSpPr>
          <p:sp>
            <p:nvSpPr>
              <p:cNvPr id="46" name="Line 23"/>
              <p:cNvSpPr>
                <a:spLocks noChangeShapeType="1"/>
              </p:cNvSpPr>
              <p:nvPr/>
            </p:nvSpPr>
            <p:spPr bwMode="auto">
              <a:xfrm>
                <a:off x="1056" y="3408"/>
                <a:ext cx="1645" cy="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47" name="Text Box 24"/>
              <p:cNvSpPr txBox="1">
                <a:spLocks noChangeArrowheads="1"/>
              </p:cNvSpPr>
              <p:nvPr/>
            </p:nvSpPr>
            <p:spPr bwMode="auto">
              <a:xfrm>
                <a:off x="2573" y="3420"/>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rPr>
                  <a:t>s</a:t>
                </a:r>
                <a:endParaRPr lang="en-US" altLang="zh-CN" b="1" dirty="0">
                  <a:solidFill>
                    <a:schemeClr val="tx1"/>
                  </a:solidFill>
                </a:endParaRPr>
              </a:p>
            </p:txBody>
          </p:sp>
          <p:sp>
            <p:nvSpPr>
              <p:cNvPr id="49" name="Line 26"/>
              <p:cNvSpPr>
                <a:spLocks noChangeShapeType="1"/>
              </p:cNvSpPr>
              <p:nvPr/>
            </p:nvSpPr>
            <p:spPr bwMode="auto">
              <a:xfrm>
                <a:off x="1824" y="2736"/>
                <a:ext cx="0" cy="1156"/>
              </a:xfrm>
              <a:prstGeom prst="line">
                <a:avLst/>
              </a:prstGeom>
              <a:noFill/>
              <a:ln w="9525">
                <a:solidFill>
                  <a:schemeClr val="tx1"/>
                </a:solidFill>
                <a:round/>
                <a:headEnd type="arrow" w="med" len="med"/>
                <a:tailEnd type="none" w="lg" len="lg"/>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50" name="Line 27"/>
              <p:cNvSpPr>
                <a:spLocks noChangeShapeType="1"/>
              </p:cNvSpPr>
              <p:nvPr/>
            </p:nvSpPr>
            <p:spPr bwMode="auto">
              <a:xfrm>
                <a:off x="1824" y="2976"/>
                <a:ext cx="672"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1" name="Text Box 29"/>
              <p:cNvSpPr txBox="1">
                <a:spLocks noChangeArrowheads="1"/>
              </p:cNvSpPr>
              <p:nvPr/>
            </p:nvSpPr>
            <p:spPr bwMode="auto">
              <a:xfrm>
                <a:off x="1632" y="2880"/>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rPr>
                  <a:t>1</a:t>
                </a:r>
                <a:endParaRPr lang="en-US" altLang="zh-CN" b="1">
                  <a:solidFill>
                    <a:schemeClr val="tx1"/>
                  </a:solidFill>
                </a:endParaRPr>
              </a:p>
            </p:txBody>
          </p:sp>
          <p:sp>
            <p:nvSpPr>
              <p:cNvPr id="52" name="Text Box 31"/>
              <p:cNvSpPr txBox="1">
                <a:spLocks noChangeArrowheads="1"/>
              </p:cNvSpPr>
              <p:nvPr/>
            </p:nvSpPr>
            <p:spPr bwMode="auto">
              <a:xfrm>
                <a:off x="1848" y="3444"/>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rPr>
                  <a:t>0</a:t>
                </a:r>
                <a:endParaRPr lang="en-US" altLang="zh-CN" b="1" dirty="0">
                  <a:solidFill>
                    <a:schemeClr val="tx1"/>
                  </a:solidFill>
                </a:endParaRPr>
              </a:p>
            </p:txBody>
          </p:sp>
        </p:grpSp>
      </p:grpSp>
      <mc:AlternateContent xmlns:mc="http://schemas.openxmlformats.org/markup-compatibility/2006">
        <mc:Choice xmlns:a14="http://schemas.microsoft.com/office/drawing/2010/main" Requires="a14">
          <p:sp>
            <p:nvSpPr>
              <p:cNvPr id="53" name="矩形 52"/>
              <p:cNvSpPr/>
              <p:nvPr/>
            </p:nvSpPr>
            <p:spPr>
              <a:xfrm>
                <a:off x="4959587" y="5352141"/>
                <a:ext cx="1978660" cy="5511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𝑓</m:t>
                      </m:r>
                      <m:r>
                        <a:rPr lang="zh-CN" altLang="en-US" sz="1800" i="0">
                          <a:latin typeface="Cambria Math" panose="02040503050406030204" pitchFamily="18" charset="0"/>
                        </a:rPr>
                        <m:t>(</m:t>
                      </m:r>
                      <m:r>
                        <a:rPr lang="zh-CN" altLang="en-US" sz="1800" i="1">
                          <a:latin typeface="Cambria Math" panose="02040503050406030204" pitchFamily="18" charset="0"/>
                        </a:rPr>
                        <m:t>𝑠</m:t>
                      </m:r>
                      <m:r>
                        <a:rPr lang="zh-CN" altLang="en-US" sz="1800" i="0">
                          <a:latin typeface="Cambria Math" panose="02040503050406030204" pitchFamily="18" charset="0"/>
                        </a:rPr>
                        <m:t>)=</m:t>
                      </m:r>
                      <m:d>
                        <m:dPr>
                          <m:begChr m:val="{"/>
                          <m:endChr m:val=""/>
                          <m:ctrlPr>
                            <a:rPr lang="zh-CN" altLang="en-US" sz="1800" i="1">
                              <a:latin typeface="Cambria Math" panose="02040503050406030204" pitchFamily="18" charset="0"/>
                            </a:rPr>
                          </m:ctrlPr>
                        </m:dPr>
                        <m:e>
                          <m:m>
                            <m:mPr>
                              <m:mcs>
                                <m:mc>
                                  <m:mcPr>
                                    <m:count m:val="2"/>
                                    <m:mcJc m:val="center"/>
                                  </m:mcPr>
                                </m:mc>
                              </m:mcs>
                              <m:plcHide m:val="on"/>
                              <m:ctrlPr>
                                <a:rPr lang="zh-CN" altLang="en-US" sz="1800" i="1">
                                  <a:latin typeface="Cambria Math" panose="02040503050406030204" pitchFamily="18" charset="0"/>
                                </a:rPr>
                              </m:ctrlPr>
                            </m:mPr>
                            <m:mr>
                              <m:e>
                                <m:r>
                                  <a:rPr lang="zh-CN" altLang="en-US" sz="1800" i="0">
                                    <a:latin typeface="Cambria Math" panose="02040503050406030204" pitchFamily="18" charset="0"/>
                                  </a:rPr>
                                  <m:t>1</m:t>
                                </m:r>
                              </m:e>
                              <m:e>
                                <m:r>
                                  <a:rPr lang="zh-CN" altLang="en-US" sz="1800" i="1">
                                    <a:latin typeface="Cambria Math" panose="02040503050406030204" pitchFamily="18" charset="0"/>
                                  </a:rPr>
                                  <m:t>𝑠</m:t>
                                </m:r>
                                <m:r>
                                  <a:rPr lang="zh-CN" altLang="en-US" sz="1800" i="0">
                                    <a:latin typeface="Cambria Math" panose="02040503050406030204" pitchFamily="18" charset="0"/>
                                  </a:rPr>
                                  <m:t>≥</m:t>
                                </m:r>
                                <m:r>
                                  <a:rPr lang="zh-CN" altLang="en-US" sz="1800" i="0">
                                    <a:latin typeface="Cambria Math" panose="02040503050406030204" pitchFamily="18" charset="0"/>
                                  </a:rPr>
                                  <m:t>0</m:t>
                                </m:r>
                              </m:e>
                            </m:mr>
                            <m:mr>
                              <m:e>
                                <m:r>
                                  <a:rPr lang="zh-CN" altLang="en-US" sz="1800" i="0">
                                    <a:latin typeface="Cambria Math" panose="02040503050406030204" pitchFamily="18" charset="0"/>
                                  </a:rPr>
                                  <m:t>0</m:t>
                                </m:r>
                              </m:e>
                              <m:e>
                                <m:r>
                                  <a:rPr lang="zh-CN" altLang="en-US" sz="1800" i="1">
                                    <a:latin typeface="Cambria Math" panose="02040503050406030204" pitchFamily="18" charset="0"/>
                                  </a:rPr>
                                  <m:t>𝑠</m:t>
                                </m:r>
                                <m:r>
                                  <a:rPr lang="zh-CN" altLang="en-US" sz="1800" i="0">
                                    <a:latin typeface="Cambria Math" panose="02040503050406030204" pitchFamily="18" charset="0"/>
                                  </a:rPr>
                                  <m:t>&lt;</m:t>
                                </m:r>
                                <m:r>
                                  <a:rPr lang="zh-CN" altLang="en-US" sz="1800" i="0">
                                    <a:latin typeface="Cambria Math" panose="02040503050406030204" pitchFamily="18" charset="0"/>
                                  </a:rPr>
                                  <m:t>0</m:t>
                                </m:r>
                              </m:e>
                            </m:mr>
                          </m:m>
                        </m:e>
                      </m:d>
                    </m:oMath>
                  </m:oMathPara>
                </a14:m>
                <a:endParaRPr lang="zh-CN" altLang="en-US" sz="1800" i="0" dirty="0">
                  <a:latin typeface="Cambria Math" panose="02040503050406030204" pitchFamily="18" charset="0"/>
                  <a:cs typeface="Cambria Math" panose="02040503050406030204" pitchFamily="18" charset="0"/>
                </a:endParaRPr>
              </a:p>
            </p:txBody>
          </p:sp>
        </mc:Choice>
        <mc:Fallback>
          <p:sp>
            <p:nvSpPr>
              <p:cNvPr id="53" name="矩形 52"/>
              <p:cNvSpPr>
                <a:spLocks noRot="1" noChangeAspect="1" noMove="1" noResize="1" noEditPoints="1" noAdjustHandles="1" noChangeArrowheads="1" noChangeShapeType="1" noTextEdit="1"/>
              </p:cNvSpPr>
              <p:nvPr/>
            </p:nvSpPr>
            <p:spPr>
              <a:xfrm>
                <a:off x="4959587" y="5352141"/>
                <a:ext cx="1978660" cy="551180"/>
              </a:xfrm>
              <a:prstGeom prst="rect">
                <a:avLst/>
              </a:prstGeom>
              <a:blipFill rotWithShape="1">
                <a:blip r:embed="rId3"/>
                <a:stretch>
                  <a:fillRect l="-12" t="-65" r="12" b="65"/>
                </a:stretch>
              </a:blipFill>
            </p:spPr>
            <p:txBody>
              <a:bodyPr/>
              <a:lstStyle/>
              <a:p>
                <a:r>
                  <a:rPr lang="zh-CN" altLang="en-US">
                    <a:noFill/>
                  </a:rPr>
                  <a:t> </a:t>
                </a:r>
              </a:p>
            </p:txBody>
          </p:sp>
        </mc:Fallback>
      </mc:AlternateContent>
      <p:sp>
        <p:nvSpPr>
          <p:cNvPr id="33" name="文本占位符 3"/>
          <p:cNvSpPr txBox="1"/>
          <p:nvPr/>
        </p:nvSpPr>
        <p:spPr bwMode="auto">
          <a:xfrm>
            <a:off x="7310024" y="2164362"/>
            <a:ext cx="3878812" cy="3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mj-ea"/>
                <a:ea typeface="+mj-ea"/>
              </a:rPr>
              <a:t>（</a:t>
            </a:r>
            <a:r>
              <a:rPr lang="en-US" altLang="zh-CN" sz="2200" dirty="0">
                <a:latin typeface="+mj-lt"/>
                <a:ea typeface="+mj-ea"/>
              </a:rPr>
              <a:t>5</a:t>
            </a:r>
            <a:r>
              <a:rPr lang="zh-CN" altLang="en-US" sz="2200" dirty="0">
                <a:latin typeface="+mj-ea"/>
                <a:ea typeface="+mj-ea"/>
              </a:rPr>
              <a:t>）双曲函数：</a:t>
            </a:r>
            <a:endParaRPr lang="en-US" altLang="zh-CN" sz="2200" dirty="0">
              <a:latin typeface="+mj-ea"/>
              <a:ea typeface="+mj-ea"/>
            </a:endParaRPr>
          </a:p>
          <a:p>
            <a:pPr marL="457200" lvl="1" indent="0"/>
            <a:endParaRPr lang="en-US" altLang="zh-CN" sz="2200" dirty="0">
              <a:latin typeface="+mj-ea"/>
              <a:ea typeface="+mj-ea"/>
            </a:endParaRPr>
          </a:p>
        </p:txBody>
      </p:sp>
      <p:grpSp>
        <p:nvGrpSpPr>
          <p:cNvPr id="43" name="Group 25"/>
          <p:cNvGrpSpPr/>
          <p:nvPr/>
        </p:nvGrpSpPr>
        <p:grpSpPr bwMode="auto">
          <a:xfrm>
            <a:off x="8146447" y="2712212"/>
            <a:ext cx="3392488" cy="2286000"/>
            <a:chOff x="567" y="624"/>
            <a:chExt cx="2137" cy="1440"/>
          </a:xfrm>
        </p:grpSpPr>
        <p:sp>
          <p:nvSpPr>
            <p:cNvPr id="48" name="Line 4"/>
            <p:cNvSpPr>
              <a:spLocks noChangeShapeType="1"/>
            </p:cNvSpPr>
            <p:nvPr/>
          </p:nvSpPr>
          <p:spPr bwMode="auto">
            <a:xfrm>
              <a:off x="567" y="1396"/>
              <a:ext cx="1881" cy="18"/>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55" name="Text Box 5"/>
            <p:cNvSpPr txBox="1">
              <a:spLocks noChangeArrowheads="1"/>
            </p:cNvSpPr>
            <p:nvPr/>
          </p:nvSpPr>
          <p:spPr bwMode="auto">
            <a:xfrm>
              <a:off x="2448" y="1440"/>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s</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56" name="Text Box 6"/>
            <p:cNvSpPr txBox="1">
              <a:spLocks noChangeArrowheads="1"/>
            </p:cNvSpPr>
            <p:nvPr/>
          </p:nvSpPr>
          <p:spPr bwMode="auto">
            <a:xfrm>
              <a:off x="1296" y="624"/>
              <a:ext cx="2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57" name="Line 7"/>
            <p:cNvSpPr>
              <a:spLocks noChangeShapeType="1"/>
            </p:cNvSpPr>
            <p:nvPr/>
          </p:nvSpPr>
          <p:spPr bwMode="auto">
            <a:xfrm>
              <a:off x="1440" y="720"/>
              <a:ext cx="0" cy="1344"/>
            </a:xfrm>
            <a:prstGeom prst="line">
              <a:avLst/>
            </a:prstGeom>
            <a:noFill/>
            <a:ln w="9525">
              <a:solidFill>
                <a:srgbClr val="000000"/>
              </a:solidFill>
              <a:round/>
              <a:headEnd type="arrow" w="med" len="med"/>
              <a:tailEnd type="none"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58" name="Text Box 8"/>
            <p:cNvSpPr txBox="1">
              <a:spLocks noChangeArrowheads="1"/>
            </p:cNvSpPr>
            <p:nvPr/>
          </p:nvSpPr>
          <p:spPr bwMode="auto">
            <a:xfrm>
              <a:off x="1248" y="864"/>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59" name="Text Box 9"/>
            <p:cNvSpPr txBox="1">
              <a:spLocks noChangeArrowheads="1"/>
            </p:cNvSpPr>
            <p:nvPr/>
          </p:nvSpPr>
          <p:spPr bwMode="auto">
            <a:xfrm>
              <a:off x="1488" y="1728"/>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a:t>
              </a: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60" name="Text Box 10"/>
            <p:cNvSpPr txBox="1">
              <a:spLocks noChangeArrowheads="1"/>
            </p:cNvSpPr>
            <p:nvPr/>
          </p:nvSpPr>
          <p:spPr bwMode="auto">
            <a:xfrm>
              <a:off x="1464" y="142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0</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61" name="Line 14"/>
            <p:cNvSpPr>
              <a:spLocks noChangeShapeType="1"/>
            </p:cNvSpPr>
            <p:nvPr/>
          </p:nvSpPr>
          <p:spPr bwMode="auto">
            <a:xfrm flipH="1">
              <a:off x="1440" y="960"/>
              <a:ext cx="576" cy="0"/>
            </a:xfrm>
            <a:prstGeom prst="line">
              <a:avLst/>
            </a:prstGeom>
            <a:noFill/>
            <a:ln w="9525">
              <a:solidFill>
                <a:srgbClr val="000000"/>
              </a:solidFill>
              <a:prstDash val="dash"/>
              <a:round/>
              <a:tailEnd type="none"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62" name="Line 19"/>
            <p:cNvSpPr>
              <a:spLocks noChangeShapeType="1"/>
            </p:cNvSpPr>
            <p:nvPr/>
          </p:nvSpPr>
          <p:spPr bwMode="auto">
            <a:xfrm flipH="1">
              <a:off x="864" y="1824"/>
              <a:ext cx="576" cy="0"/>
            </a:xfrm>
            <a:prstGeom prst="line">
              <a:avLst/>
            </a:prstGeom>
            <a:noFill/>
            <a:ln w="9525">
              <a:solidFill>
                <a:srgbClr val="000000"/>
              </a:solidFill>
              <a:prstDash val="dash"/>
              <a:round/>
              <a:tailEnd type="none"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63" name="Freeform 24"/>
            <p:cNvSpPr/>
            <p:nvPr/>
          </p:nvSpPr>
          <p:spPr bwMode="auto">
            <a:xfrm>
              <a:off x="1152" y="992"/>
              <a:ext cx="672" cy="800"/>
            </a:xfrm>
            <a:custGeom>
              <a:avLst/>
              <a:gdLst>
                <a:gd name="T0" fmla="*/ 672 w 672"/>
                <a:gd name="T1" fmla="*/ 16 h 800"/>
                <a:gd name="T2" fmla="*/ 432 w 672"/>
                <a:gd name="T3" fmla="*/ 112 h 800"/>
                <a:gd name="T4" fmla="*/ 192 w 672"/>
                <a:gd name="T5" fmla="*/ 688 h 800"/>
                <a:gd name="T6" fmla="*/ 0 w 672"/>
                <a:gd name="T7" fmla="*/ 784 h 800"/>
                <a:gd name="T8" fmla="*/ 0 60000 65536"/>
                <a:gd name="T9" fmla="*/ 0 60000 65536"/>
                <a:gd name="T10" fmla="*/ 0 60000 65536"/>
                <a:gd name="T11" fmla="*/ 0 60000 65536"/>
                <a:gd name="T12" fmla="*/ 0 w 672"/>
                <a:gd name="T13" fmla="*/ 0 h 800"/>
                <a:gd name="T14" fmla="*/ 672 w 672"/>
                <a:gd name="T15" fmla="*/ 800 h 800"/>
              </a:gdLst>
              <a:ahLst/>
              <a:cxnLst>
                <a:cxn ang="T8">
                  <a:pos x="T0" y="T1"/>
                </a:cxn>
                <a:cxn ang="T9">
                  <a:pos x="T2" y="T3"/>
                </a:cxn>
                <a:cxn ang="T10">
                  <a:pos x="T4" y="T5"/>
                </a:cxn>
                <a:cxn ang="T11">
                  <a:pos x="T6" y="T7"/>
                </a:cxn>
              </a:cxnLst>
              <a:rect l="T12" t="T13" r="T14" b="T15"/>
              <a:pathLst>
                <a:path w="672" h="800">
                  <a:moveTo>
                    <a:pt x="672" y="16"/>
                  </a:moveTo>
                  <a:cubicBezTo>
                    <a:pt x="592" y="8"/>
                    <a:pt x="512" y="0"/>
                    <a:pt x="432" y="112"/>
                  </a:cubicBezTo>
                  <a:cubicBezTo>
                    <a:pt x="352" y="224"/>
                    <a:pt x="264" y="576"/>
                    <a:pt x="192" y="688"/>
                  </a:cubicBezTo>
                  <a:cubicBezTo>
                    <a:pt x="120" y="800"/>
                    <a:pt x="60" y="792"/>
                    <a:pt x="0" y="784"/>
                  </a:cubicBezTo>
                </a:path>
              </a:pathLst>
            </a:custGeom>
            <a:noFill/>
            <a:ln w="9525" cap="flat" cmpd="sng">
              <a:solidFill>
                <a:srgbClr val="000000"/>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64" name="矩形 63"/>
              <p:cNvSpPr/>
              <p:nvPr/>
            </p:nvSpPr>
            <p:spPr>
              <a:xfrm>
                <a:off x="8585552" y="5432162"/>
                <a:ext cx="1816735" cy="62357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𝑓</m:t>
                      </m:r>
                      <m:r>
                        <a:rPr lang="zh-CN" altLang="en-US" sz="1800" i="0">
                          <a:latin typeface="Cambria Math" panose="02040503050406030204" pitchFamily="18" charset="0"/>
                        </a:rPr>
                        <m:t>(</m:t>
                      </m:r>
                      <m:r>
                        <a:rPr lang="zh-CN" altLang="en-US" sz="1800" i="1">
                          <a:latin typeface="Cambria Math" panose="02040503050406030204" pitchFamily="18" charset="0"/>
                        </a:rPr>
                        <m:t>𝑠</m:t>
                      </m:r>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0">
                              <a:latin typeface="Cambria Math" panose="02040503050406030204" pitchFamily="18" charset="0"/>
                            </a:rPr>
                            <m:t>1</m:t>
                          </m:r>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𝑒</m:t>
                              </m:r>
                            </m:e>
                            <m:sup>
                              <m:r>
                                <a:rPr lang="zh-CN" altLang="en-US" sz="1800" i="0">
                                  <a:latin typeface="Cambria Math" panose="02040503050406030204" pitchFamily="18" charset="0"/>
                                </a:rPr>
                                <m:t>−</m:t>
                              </m:r>
                              <m:r>
                                <a:rPr lang="zh-CN" altLang="en-US" sz="1800" i="1">
                                  <a:latin typeface="Cambria Math" panose="02040503050406030204" pitchFamily="18" charset="0"/>
                                </a:rPr>
                                <m:t>𝜇</m:t>
                              </m:r>
                              <m:r>
                                <a:rPr lang="zh-CN" altLang="en-US" sz="1800" i="1">
                                  <a:latin typeface="Cambria Math" panose="02040503050406030204" pitchFamily="18" charset="0"/>
                                </a:rPr>
                                <m:t>𝑠</m:t>
                              </m:r>
                            </m:sup>
                          </m:sSup>
                        </m:num>
                        <m:den>
                          <m:r>
                            <a:rPr lang="zh-CN" altLang="en-US" sz="1800" i="0">
                              <a:latin typeface="Cambria Math" panose="02040503050406030204" pitchFamily="18" charset="0"/>
                            </a:rPr>
                            <m:t>1</m:t>
                          </m:r>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𝑒</m:t>
                              </m:r>
                            </m:e>
                            <m:sup>
                              <m:r>
                                <a:rPr lang="zh-CN" altLang="en-US" sz="1800" i="0">
                                  <a:latin typeface="Cambria Math" panose="02040503050406030204" pitchFamily="18" charset="0"/>
                                </a:rPr>
                                <m:t>−</m:t>
                              </m:r>
                              <m:r>
                                <a:rPr lang="zh-CN" altLang="en-US" sz="1800" i="1">
                                  <a:latin typeface="Cambria Math" panose="02040503050406030204" pitchFamily="18" charset="0"/>
                                </a:rPr>
                                <m:t>𝜇</m:t>
                              </m:r>
                              <m:r>
                                <a:rPr lang="zh-CN" altLang="en-US" sz="1800" i="1">
                                  <a:latin typeface="Cambria Math" panose="02040503050406030204" pitchFamily="18" charset="0"/>
                                </a:rPr>
                                <m:t>𝑠</m:t>
                              </m:r>
                            </m:sup>
                          </m:sSup>
                        </m:den>
                      </m:f>
                    </m:oMath>
                  </m:oMathPara>
                </a14:m>
                <a:endParaRPr lang="zh-CN" altLang="en-US" sz="1800" i="1" dirty="0">
                  <a:latin typeface="Cambria Math" panose="02040503050406030204" pitchFamily="18" charset="0"/>
                  <a:cs typeface="Cambria Math" panose="02040503050406030204" pitchFamily="18" charset="0"/>
                </a:endParaRPr>
              </a:p>
            </p:txBody>
          </p:sp>
        </mc:Choice>
        <mc:Fallback>
          <p:sp>
            <p:nvSpPr>
              <p:cNvPr id="64" name="矩形 63"/>
              <p:cNvSpPr>
                <a:spLocks noRot="1" noChangeAspect="1" noMove="1" noResize="1" noEditPoints="1" noAdjustHandles="1" noChangeArrowheads="1" noChangeShapeType="1" noTextEdit="1"/>
              </p:cNvSpPr>
              <p:nvPr/>
            </p:nvSpPr>
            <p:spPr>
              <a:xfrm>
                <a:off x="8585552" y="5432162"/>
                <a:ext cx="1816735" cy="623570"/>
              </a:xfrm>
              <a:prstGeom prst="rect">
                <a:avLst/>
              </a:prstGeom>
              <a:blipFill rotWithShape="1">
                <a:blip r:embed="rId4"/>
                <a:stretch>
                  <a:fillRect l="-19" t="-60" r="19"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矩形 64"/>
              <p:cNvSpPr/>
              <p:nvPr/>
            </p:nvSpPr>
            <p:spPr>
              <a:xfrm>
                <a:off x="9532334" y="2845601"/>
                <a:ext cx="11098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𝒚</m:t>
                      </m:r>
                      <m:r>
                        <a:rPr lang="zh-CN" altLang="en-US" b="1">
                          <a:latin typeface="Cambria Math" panose="02040503050406030204" pitchFamily="18" charset="0"/>
                        </a:rPr>
                        <m:t>=</m:t>
                      </m:r>
                      <m:r>
                        <a:rPr lang="zh-CN" altLang="en-US" b="1" i="1">
                          <a:latin typeface="Cambria Math" panose="02040503050406030204" pitchFamily="18" charset="0"/>
                        </a:rPr>
                        <m:t>𝒇</m:t>
                      </m:r>
                      <m:d>
                        <m:dPr>
                          <m:ctrlPr>
                            <a:rPr lang="zh-CN" altLang="en-US" b="1" i="1">
                              <a:latin typeface="Cambria Math" panose="02040503050406030204" pitchFamily="18" charset="0"/>
                            </a:rPr>
                          </m:ctrlPr>
                        </m:dPr>
                        <m:e>
                          <m:r>
                            <a:rPr lang="zh-CN" altLang="en-US" b="1" i="1">
                              <a:latin typeface="Cambria Math" panose="02040503050406030204" pitchFamily="18" charset="0"/>
                            </a:rPr>
                            <m:t>𝒔</m:t>
                          </m:r>
                        </m:e>
                      </m:d>
                    </m:oMath>
                  </m:oMathPara>
                </a14:m>
                <a:endParaRPr lang="zh-CN" altLang="en-US" b="1" dirty="0"/>
              </a:p>
            </p:txBody>
          </p:sp>
        </mc:Choice>
        <mc:Fallback>
          <p:sp>
            <p:nvSpPr>
              <p:cNvPr id="65" name="矩形 64"/>
              <p:cNvSpPr>
                <a:spLocks noRot="1" noChangeAspect="1" noMove="1" noResize="1" noEditPoints="1" noAdjustHandles="1" noChangeArrowheads="1" noChangeShapeType="1" noTextEdit="1"/>
              </p:cNvSpPr>
              <p:nvPr/>
            </p:nvSpPr>
            <p:spPr>
              <a:xfrm>
                <a:off x="9532334" y="2845601"/>
                <a:ext cx="1109856" cy="369332"/>
              </a:xfrm>
              <a:prstGeom prst="rect">
                <a:avLst/>
              </a:prstGeom>
              <a:blipFill rotWithShape="1">
                <a:blip r:embed="rId1"/>
                <a:stretch>
                  <a:fillRect l="-31" t="-45" r="-25669" b="-28388"/>
                </a:stretch>
              </a:blipFill>
            </p:spPr>
            <p:txBody>
              <a:bodyPr/>
              <a:lstStyle/>
              <a:p>
                <a:r>
                  <a:rPr lang="zh-CN" altLang="en-US">
                    <a:noFill/>
                  </a:rPr>
                  <a:t> </a:t>
                </a:r>
              </a:p>
            </p:txBody>
          </p:sp>
        </mc:Fallback>
      </mc:AlternateContent>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blinds(horizontal)">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linds(horizontal)">
                                      <p:cBhvr>
                                        <p:cTn id="18" dur="500"/>
                                        <p:tgtEl>
                                          <p:spTgt spid="4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blinds(horizontal)">
                                      <p:cBhvr>
                                        <p:cTn id="21" dur="500"/>
                                        <p:tgtEl>
                                          <p:spTgt spid="6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blinds(horizontal)">
                                      <p:cBhvr>
                                        <p:cTn id="24" dur="500"/>
                                        <p:tgtEl>
                                          <p:spTgt spid="6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3" grpId="0"/>
      <p:bldP spid="28" grpId="1"/>
      <p:bldP spid="53" grpId="1"/>
      <p:bldP spid="64" grpId="0"/>
      <p:bldP spid="65" grpId="0"/>
      <p:bldP spid="33" grpId="0"/>
      <p:bldP spid="64" grpId="1"/>
      <p:bldP spid="65" grpId="1"/>
      <p:bldP spid="3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激活函数</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494611" y="1544152"/>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典型的激活函数</a:t>
            </a:r>
            <a:endParaRPr lang="zh-CN" altLang="en-US" sz="2200" b="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330908" y="1454223"/>
            <a:ext cx="2502400" cy="4355682"/>
          </a:xfrm>
          <a:prstGeom prst="rect">
            <a:avLst/>
          </a:prstGeom>
        </p:spPr>
      </p:pic>
      <p:sp>
        <p:nvSpPr>
          <p:cNvPr id="5" name="文本占位符 3"/>
          <p:cNvSpPr txBox="1"/>
          <p:nvPr/>
        </p:nvSpPr>
        <p:spPr bwMode="auto">
          <a:xfrm>
            <a:off x="358692" y="2053769"/>
            <a:ext cx="3878812" cy="3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dirty="0">
                <a:latin typeface="+mj-ea"/>
                <a:ea typeface="+mj-ea"/>
              </a:rPr>
              <a:t>（</a:t>
            </a:r>
            <a:r>
              <a:rPr lang="en-US" altLang="zh-CN" sz="2200" dirty="0">
                <a:latin typeface="+mj-lt"/>
                <a:ea typeface="+mj-ea"/>
              </a:rPr>
              <a:t>6</a:t>
            </a:r>
            <a:r>
              <a:rPr lang="zh-CN" altLang="en-US" sz="2200" dirty="0">
                <a:latin typeface="+mj-ea"/>
                <a:ea typeface="+mj-ea"/>
              </a:rPr>
              <a:t>）</a:t>
            </a:r>
            <a:r>
              <a:rPr lang="en-US" altLang="zh-CN" sz="2200" dirty="0">
                <a:latin typeface="+mj-ea"/>
                <a:ea typeface="+mj-ea"/>
              </a:rPr>
              <a:t>Sigmoid</a:t>
            </a:r>
            <a:r>
              <a:rPr lang="zh-CN" altLang="en-US" sz="2200" dirty="0">
                <a:latin typeface="+mj-ea"/>
                <a:ea typeface="+mj-ea"/>
              </a:rPr>
              <a:t>函数：</a:t>
            </a:r>
            <a:endParaRPr lang="en-US" altLang="zh-CN" sz="2200" dirty="0">
              <a:latin typeface="+mj-ea"/>
              <a:ea typeface="+mj-ea"/>
            </a:endParaRPr>
          </a:p>
          <a:p>
            <a:pPr marL="457200" lvl="1" indent="0"/>
            <a:endParaRPr lang="en-US" altLang="zh-CN" sz="2200" dirty="0">
              <a:latin typeface="+mj-ea"/>
              <a:ea typeface="+mj-ea"/>
            </a:endParaRPr>
          </a:p>
        </p:txBody>
      </p:sp>
      <p:sp>
        <p:nvSpPr>
          <p:cNvPr id="76" name="文本占位符 3"/>
          <p:cNvSpPr txBox="1"/>
          <p:nvPr/>
        </p:nvSpPr>
        <p:spPr bwMode="auto">
          <a:xfrm>
            <a:off x="494611" y="5757994"/>
            <a:ext cx="10829444" cy="67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注：</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双曲函数和</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Sigmoid</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函数也称为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形函数，</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它们具有</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平滑和渐近性</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，并保持</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单调性</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，相对于其它类函数，</a:t>
            </a:r>
            <a:r>
              <a:rPr lang="en-US" altLang="zh-CN"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Sigmoid</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函数</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最为常用。</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占位符 3"/>
          <p:cNvSpPr txBox="1"/>
          <p:nvPr/>
        </p:nvSpPr>
        <p:spPr bwMode="auto">
          <a:xfrm>
            <a:off x="1401743" y="2495644"/>
            <a:ext cx="7898364" cy="294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indent="-457200">
              <a:buFont typeface="+mj-ea"/>
              <a:buAutoNum type="circleNumDbPlain"/>
            </a:pP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Sigmoid</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函数的输出曲线两端平坦，中间部分变化剧烈。</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令</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u=1,Sigmoid</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函数的一阶导数：</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矩形 7"/>
              <p:cNvSpPr/>
              <p:nvPr/>
            </p:nvSpPr>
            <p:spPr>
              <a:xfrm>
                <a:off x="4252180" y="2898017"/>
                <a:ext cx="2191946" cy="7340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200" i="1">
                          <a:latin typeface="Cambria Math" panose="02040503050406030204" pitchFamily="18" charset="0"/>
                        </a:rPr>
                        <m:t>𝑓</m:t>
                      </m:r>
                      <m:r>
                        <a:rPr lang="zh-CN" altLang="en-US" sz="2200" i="0">
                          <a:latin typeface="Cambria Math" panose="02040503050406030204" pitchFamily="18" charset="0"/>
                        </a:rPr>
                        <m:t>(</m:t>
                      </m:r>
                      <m:r>
                        <a:rPr lang="zh-CN" altLang="en-US" sz="2200" i="1">
                          <a:latin typeface="Cambria Math" panose="02040503050406030204" pitchFamily="18" charset="0"/>
                        </a:rPr>
                        <m:t>𝑠</m:t>
                      </m:r>
                      <m:r>
                        <a:rPr lang="zh-CN" altLang="en-US" sz="2200" i="0">
                          <a:latin typeface="Cambria Math" panose="02040503050406030204" pitchFamily="18" charset="0"/>
                        </a:rPr>
                        <m:t>)=</m:t>
                      </m:r>
                      <m:f>
                        <m:fPr>
                          <m:ctrlPr>
                            <a:rPr lang="zh-CN" altLang="en-US" sz="2200" i="1">
                              <a:latin typeface="Cambria Math" panose="02040503050406030204" pitchFamily="18" charset="0"/>
                            </a:rPr>
                          </m:ctrlPr>
                        </m:fPr>
                        <m:num>
                          <m:r>
                            <a:rPr lang="zh-CN" altLang="en-US" sz="2200" i="0">
                              <a:latin typeface="Cambria Math" panose="02040503050406030204" pitchFamily="18" charset="0"/>
                            </a:rPr>
                            <m:t>1</m:t>
                          </m:r>
                        </m:num>
                        <m:den>
                          <m:r>
                            <a:rPr lang="zh-CN" altLang="en-US" sz="2200" i="0">
                              <a:latin typeface="Cambria Math" panose="02040503050406030204" pitchFamily="18" charset="0"/>
                            </a:rPr>
                            <m:t>1</m:t>
                          </m:r>
                          <m:r>
                            <a:rPr lang="zh-CN" altLang="en-US" sz="2200" i="0">
                              <a:latin typeface="Cambria Math" panose="02040503050406030204" pitchFamily="18" charset="0"/>
                            </a:rPr>
                            <m:t>+</m:t>
                          </m:r>
                          <m:sSup>
                            <m:sSupPr>
                              <m:ctrlPr>
                                <a:rPr lang="zh-CN" altLang="en-US" sz="2200" i="1">
                                  <a:latin typeface="Cambria Math" panose="02040503050406030204" pitchFamily="18" charset="0"/>
                                </a:rPr>
                              </m:ctrlPr>
                            </m:sSupPr>
                            <m:e>
                              <m:r>
                                <a:rPr lang="zh-CN" altLang="en-US" sz="2200" i="1">
                                  <a:latin typeface="Cambria Math" panose="02040503050406030204" pitchFamily="18" charset="0"/>
                                </a:rPr>
                                <m:t>𝑒</m:t>
                              </m:r>
                            </m:e>
                            <m:sup>
                              <m:r>
                                <a:rPr lang="zh-CN" altLang="en-US" sz="2200" i="0">
                                  <a:latin typeface="Cambria Math" panose="02040503050406030204" pitchFamily="18" charset="0"/>
                                </a:rPr>
                                <m:t>−</m:t>
                              </m:r>
                              <m:r>
                                <a:rPr lang="zh-CN" altLang="en-US" sz="2200" i="1">
                                  <a:latin typeface="Cambria Math" panose="02040503050406030204" pitchFamily="18" charset="0"/>
                                </a:rPr>
                                <m:t>𝜇</m:t>
                              </m:r>
                              <m:r>
                                <a:rPr lang="zh-CN" altLang="en-US" sz="2200" i="1">
                                  <a:latin typeface="Cambria Math" panose="02040503050406030204" pitchFamily="18" charset="0"/>
                                </a:rPr>
                                <m:t>𝑠</m:t>
                              </m:r>
                            </m:sup>
                          </m:sSup>
                        </m:den>
                      </m:f>
                    </m:oMath>
                  </m:oMathPara>
                </a14:m>
                <a:endParaRPr lang="zh-CN" altLang="en-US" sz="2200" dirty="0"/>
              </a:p>
            </p:txBody>
          </p:sp>
        </mc:Choice>
        <mc:Fallback>
          <p:sp>
            <p:nvSpPr>
              <p:cNvPr id="8" name="矩形 7"/>
              <p:cNvSpPr>
                <a:spLocks noRot="1" noChangeAspect="1" noMove="1" noResize="1" noEditPoints="1" noAdjustHandles="1" noChangeArrowheads="1" noChangeShapeType="1" noTextEdit="1"/>
              </p:cNvSpPr>
              <p:nvPr/>
            </p:nvSpPr>
            <p:spPr>
              <a:xfrm>
                <a:off x="4252180" y="2898017"/>
                <a:ext cx="2191946" cy="734047"/>
              </a:xfrm>
              <a:prstGeom prst="rect">
                <a:avLst/>
              </a:prstGeom>
              <a:blipFill rotWithShape="1">
                <a:blip r:embed="rId2"/>
                <a:stretch>
                  <a:fillRect l="-10" t="-70" r="7"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1969014" y="4286394"/>
                <a:ext cx="7598907" cy="117348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200" i="1" smtClean="0">
                          <a:latin typeface="Cambria Math" panose="02040503050406030204" pitchFamily="18" charset="0"/>
                        </a:rPr>
                        <m:t>𝑓</m:t>
                      </m:r>
                      <m:r>
                        <a:rPr lang="en-US" altLang="zh-CN" sz="2200" b="0" i="1" smtClean="0">
                          <a:latin typeface="Cambria Math" panose="02040503050406030204" pitchFamily="18" charset="0"/>
                        </a:rPr>
                        <m:t>′</m:t>
                      </m:r>
                      <m:d>
                        <m:dPr>
                          <m:ctrlPr>
                            <a:rPr lang="zh-CN" altLang="en-US" sz="2200" i="1">
                              <a:latin typeface="Cambria Math" panose="02040503050406030204" pitchFamily="18" charset="0"/>
                            </a:rPr>
                          </m:ctrlPr>
                        </m:dPr>
                        <m:e>
                          <m:r>
                            <a:rPr lang="zh-CN" altLang="en-US" sz="2200" i="1">
                              <a:latin typeface="Cambria Math" panose="02040503050406030204" pitchFamily="18" charset="0"/>
                            </a:rPr>
                            <m:t>𝑠</m:t>
                          </m:r>
                        </m:e>
                      </m:d>
                      <m:r>
                        <a:rPr lang="zh-CN" altLang="en-US" sz="2200">
                          <a:latin typeface="Cambria Math" panose="02040503050406030204" pitchFamily="18" charset="0"/>
                        </a:rPr>
                        <m:t>=</m:t>
                      </m:r>
                      <m:f>
                        <m:fPr>
                          <m:ctrlPr>
                            <a:rPr lang="zh-CN" altLang="en-US" sz="2200" i="1">
                              <a:latin typeface="Cambria Math" panose="02040503050406030204" pitchFamily="18" charset="0"/>
                            </a:rPr>
                          </m:ctrlPr>
                        </m:fPr>
                        <m:num>
                          <m:r>
                            <a:rPr lang="zh-CN" altLang="en-US" sz="2200">
                              <a:latin typeface="Cambria Math" panose="02040503050406030204" pitchFamily="18" charset="0"/>
                            </a:rPr>
                            <m:t>−</m:t>
                          </m:r>
                          <m:r>
                            <a:rPr lang="zh-CN" altLang="en-US" sz="2200">
                              <a:latin typeface="Cambria Math" panose="02040503050406030204" pitchFamily="18" charset="0"/>
                            </a:rPr>
                            <m:t>1</m:t>
                          </m:r>
                        </m:num>
                        <m:den>
                          <m:sSup>
                            <m:sSupPr>
                              <m:ctrlPr>
                                <a:rPr lang="zh-CN" altLang="en-US" sz="2200" i="1">
                                  <a:latin typeface="Cambria Math" panose="02040503050406030204" pitchFamily="18" charset="0"/>
                                </a:rPr>
                              </m:ctrlPr>
                            </m:sSupPr>
                            <m:e>
                              <m:d>
                                <m:dPr>
                                  <m:ctrlPr>
                                    <a:rPr lang="zh-CN" altLang="en-US" sz="2200" i="1">
                                      <a:latin typeface="Cambria Math" panose="02040503050406030204" pitchFamily="18" charset="0"/>
                                    </a:rPr>
                                  </m:ctrlPr>
                                </m:dPr>
                                <m:e>
                                  <m:r>
                                    <a:rPr lang="zh-CN" altLang="en-US" sz="2200">
                                      <a:latin typeface="Cambria Math" panose="02040503050406030204" pitchFamily="18" charset="0"/>
                                    </a:rPr>
                                    <m:t>1</m:t>
                                  </m:r>
                                  <m:r>
                                    <a:rPr lang="en-US" altLang="zh-CN" sz="2200">
                                      <a:latin typeface="Cambria Math" panose="02040503050406030204" pitchFamily="18" charset="0"/>
                                    </a:rPr>
                                    <m:t>+</m:t>
                                  </m:r>
                                  <m:sSup>
                                    <m:sSupPr>
                                      <m:ctrlPr>
                                        <a:rPr lang="zh-CN" altLang="en-US" sz="2200" i="1">
                                          <a:latin typeface="Cambria Math" panose="02040503050406030204" pitchFamily="18" charset="0"/>
                                        </a:rPr>
                                      </m:ctrlPr>
                                    </m:sSupPr>
                                    <m:e>
                                      <m:r>
                                        <a:rPr lang="zh-CN" altLang="en-US" sz="2200">
                                          <a:latin typeface="Cambria Math" panose="02040503050406030204" pitchFamily="18" charset="0"/>
                                        </a:rPr>
                                        <m:t>ⅇ</m:t>
                                      </m:r>
                                    </m:e>
                                    <m:sup>
                                      <m:r>
                                        <a:rPr lang="zh-CN" altLang="en-US" sz="2200">
                                          <a:latin typeface="Cambria Math" panose="02040503050406030204" pitchFamily="18" charset="0"/>
                                        </a:rPr>
                                        <m:t>−</m:t>
                                      </m:r>
                                      <m:r>
                                        <a:rPr lang="zh-CN" altLang="en-US" sz="2200" i="1">
                                          <a:latin typeface="Cambria Math" panose="02040503050406030204" pitchFamily="18" charset="0"/>
                                        </a:rPr>
                                        <m:t>𝑠</m:t>
                                      </m:r>
                                    </m:sup>
                                  </m:sSup>
                                </m:e>
                              </m:d>
                            </m:e>
                            <m:sup>
                              <m:r>
                                <a:rPr lang="zh-CN" altLang="en-US" sz="2200">
                                  <a:latin typeface="Cambria Math" panose="02040503050406030204" pitchFamily="18" charset="0"/>
                                </a:rPr>
                                <m:t>2</m:t>
                              </m:r>
                            </m:sup>
                          </m:sSup>
                        </m:den>
                      </m:f>
                      <m:r>
                        <a:rPr lang="zh-CN" altLang="en-US" sz="2200">
                          <a:latin typeface="Cambria Math" panose="02040503050406030204" pitchFamily="18" charset="0"/>
                        </a:rPr>
                        <m:t>∙</m:t>
                      </m:r>
                      <m:sSup>
                        <m:sSupPr>
                          <m:ctrlPr>
                            <a:rPr lang="zh-CN" altLang="en-US" sz="2200" i="1">
                              <a:latin typeface="Cambria Math" panose="02040503050406030204" pitchFamily="18" charset="0"/>
                            </a:rPr>
                          </m:ctrlPr>
                        </m:sSupPr>
                        <m:e>
                          <m:r>
                            <a:rPr lang="zh-CN" altLang="en-US" sz="2200">
                              <a:latin typeface="Cambria Math" panose="02040503050406030204" pitchFamily="18" charset="0"/>
                            </a:rPr>
                            <m:t>ⅇ</m:t>
                          </m:r>
                        </m:e>
                        <m:sup>
                          <m:r>
                            <a:rPr lang="zh-CN" altLang="en-US" sz="2200">
                              <a:latin typeface="Cambria Math" panose="02040503050406030204" pitchFamily="18" charset="0"/>
                            </a:rPr>
                            <m:t>−</m:t>
                          </m:r>
                          <m:r>
                            <a:rPr lang="zh-CN" altLang="en-US" sz="2200" i="1">
                              <a:latin typeface="Cambria Math" panose="02040503050406030204" pitchFamily="18" charset="0"/>
                            </a:rPr>
                            <m:t>𝑠</m:t>
                          </m:r>
                        </m:sup>
                      </m:sSup>
                      <m:r>
                        <a:rPr lang="zh-CN" altLang="en-US" sz="2200">
                          <a:latin typeface="Cambria Math" panose="02040503050406030204" pitchFamily="18" charset="0"/>
                        </a:rPr>
                        <m:t>∙</m:t>
                      </m:r>
                      <m:d>
                        <m:dPr>
                          <m:begChr m:val="（"/>
                          <m:endChr m:val="）"/>
                          <m:ctrlPr>
                            <a:rPr lang="zh-CN" altLang="en-US" sz="2200" i="1">
                              <a:latin typeface="Cambria Math" panose="02040503050406030204" pitchFamily="18" charset="0"/>
                            </a:rPr>
                          </m:ctrlPr>
                        </m:dPr>
                        <m:e>
                          <m:r>
                            <a:rPr lang="zh-CN" altLang="en-US" sz="2200">
                              <a:latin typeface="Cambria Math" panose="02040503050406030204" pitchFamily="18" charset="0"/>
                            </a:rPr>
                            <m:t>−</m:t>
                          </m:r>
                          <m:r>
                            <a:rPr lang="en-US" altLang="zh-CN" sz="2200">
                              <a:latin typeface="Cambria Math" panose="02040503050406030204" pitchFamily="18" charset="0"/>
                              <a:ea typeface="MS Mincho" charset="0"/>
                              <a:cs typeface="Cambria Math" panose="02040503050406030204" pitchFamily="18" charset="0"/>
                            </a:rPr>
                            <m:t>1</m:t>
                          </m:r>
                        </m:e>
                      </m:d>
                      <m:r>
                        <a:rPr lang="zh-CN" altLang="en-US" sz="2200">
                          <a:latin typeface="Cambria Math" panose="02040503050406030204" pitchFamily="18" charset="0"/>
                        </a:rPr>
                        <m:t>=</m:t>
                      </m:r>
                      <m:f>
                        <m:fPr>
                          <m:ctrlPr>
                            <a:rPr lang="zh-CN" altLang="en-US" sz="2200" i="1">
                              <a:latin typeface="Cambria Math" panose="02040503050406030204" pitchFamily="18" charset="0"/>
                            </a:rPr>
                          </m:ctrlPr>
                        </m:fPr>
                        <m:num>
                          <m:r>
                            <a:rPr lang="en-US" altLang="zh-CN" sz="2200">
                              <a:latin typeface="Cambria Math" panose="02040503050406030204" pitchFamily="18" charset="0"/>
                            </a:rPr>
                            <m:t>1</m:t>
                          </m:r>
                        </m:num>
                        <m:den>
                          <m:d>
                            <m:dPr>
                              <m:ctrlPr>
                                <a:rPr lang="zh-CN" altLang="en-US" sz="2200" i="1">
                                  <a:latin typeface="Cambria Math" panose="02040503050406030204" pitchFamily="18" charset="0"/>
                                </a:rPr>
                              </m:ctrlPr>
                            </m:dPr>
                            <m:e>
                              <m:r>
                                <a:rPr lang="zh-CN" altLang="en-US" sz="2200">
                                  <a:latin typeface="Cambria Math" panose="02040503050406030204" pitchFamily="18" charset="0"/>
                                </a:rPr>
                                <m:t>1</m:t>
                              </m:r>
                              <m:r>
                                <a:rPr lang="en-US" altLang="zh-CN" sz="2200">
                                  <a:latin typeface="Cambria Math" panose="02040503050406030204" pitchFamily="18" charset="0"/>
                                </a:rPr>
                                <m:t>+</m:t>
                              </m:r>
                              <m:sSup>
                                <m:sSupPr>
                                  <m:ctrlPr>
                                    <a:rPr lang="zh-CN" altLang="en-US" sz="2200" i="1">
                                      <a:latin typeface="Cambria Math" panose="02040503050406030204" pitchFamily="18" charset="0"/>
                                    </a:rPr>
                                  </m:ctrlPr>
                                </m:sSupPr>
                                <m:e>
                                  <m:r>
                                    <a:rPr lang="zh-CN" altLang="en-US" sz="2200">
                                      <a:latin typeface="Cambria Math" panose="02040503050406030204" pitchFamily="18" charset="0"/>
                                    </a:rPr>
                                    <m:t>ⅇ</m:t>
                                  </m:r>
                                </m:e>
                                <m:sup>
                                  <m:r>
                                    <a:rPr lang="zh-CN" altLang="en-US" sz="2200">
                                      <a:latin typeface="Cambria Math" panose="02040503050406030204" pitchFamily="18" charset="0"/>
                                    </a:rPr>
                                    <m:t>−</m:t>
                                  </m:r>
                                  <m:r>
                                    <a:rPr lang="zh-CN" altLang="en-US" sz="2200" i="1">
                                      <a:latin typeface="Cambria Math" panose="02040503050406030204" pitchFamily="18" charset="0"/>
                                    </a:rPr>
                                    <m:t>𝑠</m:t>
                                  </m:r>
                                </m:sup>
                              </m:sSup>
                            </m:e>
                          </m:d>
                        </m:den>
                      </m:f>
                      <m:r>
                        <a:rPr lang="zh-CN" altLang="en-US" sz="2200">
                          <a:latin typeface="Cambria Math" panose="02040503050406030204" pitchFamily="18" charset="0"/>
                        </a:rPr>
                        <m:t>∙</m:t>
                      </m:r>
                      <m:f>
                        <m:fPr>
                          <m:ctrlPr>
                            <a:rPr lang="zh-CN" altLang="en-US" sz="2200" i="1">
                              <a:latin typeface="Cambria Math" panose="02040503050406030204" pitchFamily="18" charset="0"/>
                            </a:rPr>
                          </m:ctrlPr>
                        </m:fPr>
                        <m:num>
                          <m:sSup>
                            <m:sSupPr>
                              <m:ctrlPr>
                                <a:rPr lang="zh-CN" altLang="en-US" sz="2200" i="1">
                                  <a:latin typeface="Cambria Math" panose="02040503050406030204" pitchFamily="18" charset="0"/>
                                </a:rPr>
                              </m:ctrlPr>
                            </m:sSupPr>
                            <m:e>
                              <m:r>
                                <a:rPr lang="zh-CN" altLang="en-US" sz="2200">
                                  <a:latin typeface="Cambria Math" panose="02040503050406030204" pitchFamily="18" charset="0"/>
                                </a:rPr>
                                <m:t>ⅇ</m:t>
                              </m:r>
                            </m:e>
                            <m:sup>
                              <m:r>
                                <a:rPr lang="zh-CN" altLang="en-US" sz="2200">
                                  <a:latin typeface="Cambria Math" panose="02040503050406030204" pitchFamily="18" charset="0"/>
                                </a:rPr>
                                <m:t>−</m:t>
                              </m:r>
                              <m:r>
                                <a:rPr lang="zh-CN" altLang="en-US" sz="2200" i="1">
                                  <a:latin typeface="Cambria Math" panose="02040503050406030204" pitchFamily="18" charset="0"/>
                                </a:rPr>
                                <m:t>𝑠</m:t>
                              </m:r>
                            </m:sup>
                          </m:sSup>
                        </m:num>
                        <m:den>
                          <m:d>
                            <m:dPr>
                              <m:ctrlPr>
                                <a:rPr lang="zh-CN" altLang="en-US" sz="2200" i="1">
                                  <a:latin typeface="Cambria Math" panose="02040503050406030204" pitchFamily="18" charset="0"/>
                                </a:rPr>
                              </m:ctrlPr>
                            </m:dPr>
                            <m:e>
                              <m:r>
                                <a:rPr lang="zh-CN" altLang="en-US" sz="2200">
                                  <a:latin typeface="Cambria Math" panose="02040503050406030204" pitchFamily="18" charset="0"/>
                                </a:rPr>
                                <m:t>1</m:t>
                              </m:r>
                              <m:r>
                                <a:rPr lang="en-US" altLang="zh-CN" sz="2200">
                                  <a:latin typeface="Cambria Math" panose="02040503050406030204" pitchFamily="18" charset="0"/>
                                </a:rPr>
                                <m:t>+</m:t>
                              </m:r>
                              <m:sSup>
                                <m:sSupPr>
                                  <m:ctrlPr>
                                    <a:rPr lang="zh-CN" altLang="en-US" sz="2200" i="1">
                                      <a:latin typeface="Cambria Math" panose="02040503050406030204" pitchFamily="18" charset="0"/>
                                    </a:rPr>
                                  </m:ctrlPr>
                                </m:sSupPr>
                                <m:e>
                                  <m:r>
                                    <a:rPr lang="zh-CN" altLang="en-US" sz="2200">
                                      <a:latin typeface="Cambria Math" panose="02040503050406030204" pitchFamily="18" charset="0"/>
                                    </a:rPr>
                                    <m:t>ⅇ</m:t>
                                  </m:r>
                                </m:e>
                                <m:sup>
                                  <m:r>
                                    <a:rPr lang="zh-CN" altLang="en-US" sz="2200">
                                      <a:latin typeface="Cambria Math" panose="02040503050406030204" pitchFamily="18" charset="0"/>
                                    </a:rPr>
                                    <m:t>−</m:t>
                                  </m:r>
                                  <m:r>
                                    <a:rPr lang="zh-CN" altLang="en-US" sz="2200" i="1">
                                      <a:latin typeface="Cambria Math" panose="02040503050406030204" pitchFamily="18" charset="0"/>
                                    </a:rPr>
                                    <m:t>𝑠</m:t>
                                  </m:r>
                                </m:sup>
                              </m:sSup>
                            </m:e>
                          </m:d>
                        </m:den>
                      </m:f>
                      <m:r>
                        <a:rPr lang="zh-CN" altLang="en-US" sz="2200">
                          <a:latin typeface="Cambria Math" panose="02040503050406030204" pitchFamily="18" charset="0"/>
                        </a:rPr>
                        <m:t>=</m:t>
                      </m:r>
                      <m:r>
                        <a:rPr lang="zh-CN" altLang="en-US" sz="2200" i="1">
                          <a:latin typeface="Cambria Math" panose="02040503050406030204" pitchFamily="18" charset="0"/>
                        </a:rPr>
                        <m:t>𝑓</m:t>
                      </m:r>
                      <m:d>
                        <m:dPr>
                          <m:ctrlPr>
                            <a:rPr lang="zh-CN" altLang="en-US" sz="2200" i="1">
                              <a:latin typeface="Cambria Math" panose="02040503050406030204" pitchFamily="18" charset="0"/>
                            </a:rPr>
                          </m:ctrlPr>
                        </m:dPr>
                        <m:e>
                          <m:r>
                            <a:rPr lang="zh-CN" altLang="en-US" sz="2200" i="1">
                              <a:latin typeface="Cambria Math" panose="02040503050406030204" pitchFamily="18" charset="0"/>
                            </a:rPr>
                            <m:t>𝑠</m:t>
                          </m:r>
                        </m:e>
                      </m:d>
                      <m:r>
                        <a:rPr lang="zh-CN" altLang="en-US" sz="2200">
                          <a:latin typeface="Cambria Math" panose="02040503050406030204" pitchFamily="18" charset="0"/>
                        </a:rPr>
                        <m:t>∙</m:t>
                      </m:r>
                      <m:d>
                        <m:dPr>
                          <m:begChr m:val="（"/>
                          <m:endChr m:val="）"/>
                          <m:ctrlPr>
                            <a:rPr lang="zh-CN" altLang="en-US" sz="2200" i="1">
                              <a:latin typeface="Cambria Math" panose="02040503050406030204" pitchFamily="18" charset="0"/>
                            </a:rPr>
                          </m:ctrlPr>
                        </m:dPr>
                        <m:e>
                          <m:r>
                            <a:rPr lang="zh-CN" altLang="en-US" sz="2200">
                              <a:latin typeface="Cambria Math" panose="02040503050406030204" pitchFamily="18" charset="0"/>
                            </a:rPr>
                            <m:t>1</m:t>
                          </m:r>
                          <m:r>
                            <a:rPr lang="zh-CN" altLang="en-US" sz="2200">
                              <a:latin typeface="Cambria Math" panose="02040503050406030204" pitchFamily="18" charset="0"/>
                            </a:rPr>
                            <m:t>−</m:t>
                          </m:r>
                          <m:r>
                            <a:rPr lang="zh-CN" altLang="en-US" sz="2200" i="1">
                              <a:latin typeface="Cambria Math" panose="02040503050406030204" pitchFamily="18" charset="0"/>
                            </a:rPr>
                            <m:t>𝑓</m:t>
                          </m:r>
                          <m:d>
                            <m:dPr>
                              <m:ctrlPr>
                                <a:rPr lang="zh-CN" altLang="en-US" sz="2200" i="1">
                                  <a:latin typeface="Cambria Math" panose="02040503050406030204" pitchFamily="18" charset="0"/>
                                </a:rPr>
                              </m:ctrlPr>
                            </m:dPr>
                            <m:e>
                              <m:r>
                                <a:rPr lang="zh-CN" altLang="en-US" sz="2200" i="1">
                                  <a:latin typeface="Cambria Math" panose="02040503050406030204" pitchFamily="18" charset="0"/>
                                </a:rPr>
                                <m:t>𝑠</m:t>
                              </m:r>
                            </m:e>
                          </m:d>
                        </m:e>
                      </m:d>
                    </m:oMath>
                  </m:oMathPara>
                </a14:m>
                <a:endParaRPr lang="zh-CN" altLang="en-US" sz="2200" dirty="0"/>
              </a:p>
            </p:txBody>
          </p:sp>
        </mc:Choice>
        <mc:Fallback>
          <p:sp>
            <p:nvSpPr>
              <p:cNvPr id="9" name="矩形 8"/>
              <p:cNvSpPr>
                <a:spLocks noRot="1" noChangeAspect="1" noMove="1" noResize="1" noEditPoints="1" noAdjustHandles="1" noChangeArrowheads="1" noChangeShapeType="1" noTextEdit="1"/>
              </p:cNvSpPr>
              <p:nvPr/>
            </p:nvSpPr>
            <p:spPr>
              <a:xfrm>
                <a:off x="1969014" y="4286394"/>
                <a:ext cx="7598907" cy="1173480"/>
              </a:xfrm>
              <a:prstGeom prst="rect">
                <a:avLst/>
              </a:prstGeom>
              <a:blipFill rotWithShape="1">
                <a:blip r:embed="rId3"/>
                <a:stretch>
                  <a:fillRect l="-7" t="-12" r="5" b="12"/>
                </a:stretch>
              </a:blipFill>
            </p:spPr>
            <p:txBody>
              <a:bodyPr/>
              <a:lstStyle/>
              <a:p>
                <a:r>
                  <a:rPr lang="zh-CN" altLang="en-US">
                    <a:noFill/>
                  </a:rPr>
                  <a:t> </a:t>
                </a:r>
              </a:p>
            </p:txBody>
          </p:sp>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bwMode="auto">
          <a:xfrm>
            <a:off x="3246438" y="1743075"/>
            <a:ext cx="5407025" cy="3732213"/>
            <a:chOff x="1809684" y="1771915"/>
            <a:chExt cx="5633372" cy="3890359"/>
          </a:xfrm>
        </p:grpSpPr>
        <p:sp>
          <p:nvSpPr>
            <p:cNvPr id="7170" name="弧形 80"/>
            <p:cNvSpPr>
              <a:spLocks noChangeArrowheads="1"/>
            </p:cNvSpPr>
            <p:nvPr/>
          </p:nvSpPr>
          <p:spPr bwMode="auto">
            <a:xfrm rot="5400000">
              <a:off x="3976666" y="3085277"/>
              <a:ext cx="1313885" cy="1314895"/>
            </a:xfrm>
            <a:custGeom>
              <a:avLst/>
              <a:gdLst>
                <a:gd name="T0" fmla="*/ 660347 w 1313885"/>
                <a:gd name="T1" fmla="*/ 1314886 h 1314895"/>
                <a:gd name="T2" fmla="*/ 50918 w 1313885"/>
                <a:gd name="T3" fmla="*/ 911233 h 1314895"/>
                <a:gd name="T4" fmla="*/ 191035 w 1313885"/>
                <a:gd name="T5" fmla="*/ 193946 h 1314895"/>
                <a:gd name="T6" fmla="*/ 907723 w 1313885"/>
                <a:gd name="T7" fmla="*/ 49788 h 1314895"/>
                <a:gd name="T8" fmla="*/ 1313886 w 1313885"/>
                <a:gd name="T9" fmla="*/ 657448 h 1314895"/>
                <a:gd name="T10" fmla="*/ 656943 w 1313885"/>
                <a:gd name="T11" fmla="*/ 657448 h 1314895"/>
                <a:gd name="T12" fmla="*/ 660347 w 1313885"/>
                <a:gd name="T13" fmla="*/ 1314886 h 1314895"/>
                <a:gd name="T14" fmla="*/ 660347 w 1313885"/>
                <a:gd name="T15" fmla="*/ 1314886 h 1314895"/>
                <a:gd name="T16" fmla="*/ 50918 w 1313885"/>
                <a:gd name="T17" fmla="*/ 911233 h 1314895"/>
                <a:gd name="T18" fmla="*/ 191035 w 1313885"/>
                <a:gd name="T19" fmla="*/ 193946 h 1314895"/>
                <a:gd name="T20" fmla="*/ 907723 w 1313885"/>
                <a:gd name="T21" fmla="*/ 49788 h 1314895"/>
                <a:gd name="T22" fmla="*/ 1313886 w 1313885"/>
                <a:gd name="T23" fmla="*/ 657448 h 1314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3885" h="1314895" stroke="0">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lnTo>
                    <a:pt x="656943" y="657448"/>
                  </a:lnTo>
                  <a:cubicBezTo>
                    <a:pt x="658078" y="876594"/>
                    <a:pt x="659212" y="1095740"/>
                    <a:pt x="660347" y="1314886"/>
                  </a:cubicBezTo>
                  <a:close/>
                </a:path>
                <a:path w="1313885" h="1314895" fill="none">
                  <a:moveTo>
                    <a:pt x="660347" y="1314886"/>
                  </a:moveTo>
                  <a:cubicBezTo>
                    <a:pt x="394266" y="1316266"/>
                    <a:pt x="153631" y="1156882"/>
                    <a:pt x="50918" y="911233"/>
                  </a:cubicBezTo>
                  <a:cubicBezTo>
                    <a:pt x="-51709" y="665790"/>
                    <a:pt x="3602" y="382641"/>
                    <a:pt x="191035" y="193946"/>
                  </a:cubicBezTo>
                  <a:cubicBezTo>
                    <a:pt x="378689" y="5028"/>
                    <a:pt x="661705" y="-51899"/>
                    <a:pt x="907723" y="49788"/>
                  </a:cubicBezTo>
                  <a:cubicBezTo>
                    <a:pt x="1153536" y="151390"/>
                    <a:pt x="1313886" y="391290"/>
                    <a:pt x="1313886" y="657448"/>
                  </a:cubicBezTo>
                </a:path>
              </a:pathLst>
            </a:custGeom>
            <a:noFill/>
            <a:ln w="57150">
              <a:solidFill>
                <a:srgbClr val="D5F4FF"/>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1" name="弧形 81"/>
            <p:cNvSpPr>
              <a:spLocks noChangeArrowheads="1"/>
            </p:cNvSpPr>
            <p:nvPr/>
          </p:nvSpPr>
          <p:spPr bwMode="auto">
            <a:xfrm>
              <a:off x="4091957" y="3203290"/>
              <a:ext cx="1083341" cy="1083872"/>
            </a:xfrm>
            <a:custGeom>
              <a:avLst/>
              <a:gdLst>
                <a:gd name="T0" fmla="*/ 31 w 1083341"/>
                <a:gd name="T1" fmla="*/ 547729 h 1083872"/>
                <a:gd name="T2" fmla="*/ 267398 w 1083341"/>
                <a:gd name="T3" fmla="*/ 74608 h 1083872"/>
                <a:gd name="T4" fmla="*/ 810932 w 1083341"/>
                <a:gd name="T5" fmla="*/ 71700 h 1083872"/>
                <a:gd name="T6" fmla="*/ 1083342 w 1083341"/>
                <a:gd name="T7" fmla="*/ 541937 h 1083872"/>
                <a:gd name="T8" fmla="*/ 541671 w 1083341"/>
                <a:gd name="T9" fmla="*/ 541936 h 1083872"/>
                <a:gd name="T10" fmla="*/ 31 w 1083341"/>
                <a:gd name="T11" fmla="*/ 547729 h 1083872"/>
                <a:gd name="T12" fmla="*/ 31 w 1083341"/>
                <a:gd name="T13" fmla="*/ 547729 h 1083872"/>
                <a:gd name="T14" fmla="*/ 267398 w 1083341"/>
                <a:gd name="T15" fmla="*/ 74608 h 1083872"/>
                <a:gd name="T16" fmla="*/ 810932 w 1083341"/>
                <a:gd name="T17" fmla="*/ 71700 h 1083872"/>
                <a:gd name="T18" fmla="*/ 1083342 w 1083341"/>
                <a:gd name="T19" fmla="*/ 541937 h 108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3341" h="1083872" stroke="0">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lnTo>
                    <a:pt x="541671" y="541936"/>
                  </a:lnTo>
                  <a:lnTo>
                    <a:pt x="31" y="547729"/>
                  </a:lnTo>
                  <a:close/>
                </a:path>
                <a:path w="1083341" h="1083872" fill="none">
                  <a:moveTo>
                    <a:pt x="31" y="547729"/>
                  </a:moveTo>
                  <a:cubicBezTo>
                    <a:pt x="-2044" y="353477"/>
                    <a:pt x="99961" y="172973"/>
                    <a:pt x="267398" y="74608"/>
                  </a:cubicBezTo>
                  <a:cubicBezTo>
                    <a:pt x="434942" y="-23819"/>
                    <a:pt x="642344" y="-24929"/>
                    <a:pt x="810932" y="71700"/>
                  </a:cubicBezTo>
                  <a:cubicBezTo>
                    <a:pt x="979412" y="168267"/>
                    <a:pt x="1083342" y="347672"/>
                    <a:pt x="1083342" y="541937"/>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2" name="弧形 82"/>
            <p:cNvSpPr>
              <a:spLocks noChangeArrowheads="1"/>
            </p:cNvSpPr>
            <p:nvPr/>
          </p:nvSpPr>
          <p:spPr bwMode="auto">
            <a:xfrm rot="-5400000">
              <a:off x="4171955" y="3346629"/>
              <a:ext cx="898538" cy="823670"/>
            </a:xfrm>
            <a:custGeom>
              <a:avLst/>
              <a:gdLst>
                <a:gd name="T0" fmla="*/ 455476 w 898538"/>
                <a:gd name="T1" fmla="*/ 39 h 823670"/>
                <a:gd name="T2" fmla="*/ 898538 w 898538"/>
                <a:gd name="T3" fmla="*/ 411835 h 823670"/>
                <a:gd name="T4" fmla="*/ 449269 w 898538"/>
                <a:gd name="T5" fmla="*/ 411835 h 823670"/>
                <a:gd name="T6" fmla="*/ 455476 w 898538"/>
                <a:gd name="T7" fmla="*/ 39 h 823670"/>
                <a:gd name="T8" fmla="*/ 455476 w 898538"/>
                <a:gd name="T9" fmla="*/ 39 h 823670"/>
                <a:gd name="T10" fmla="*/ 898538 w 898538"/>
                <a:gd name="T11" fmla="*/ 411835 h 823670"/>
              </a:gdLst>
              <a:ahLst/>
              <a:cxnLst>
                <a:cxn ang="0">
                  <a:pos x="T0" y="T1"/>
                </a:cxn>
                <a:cxn ang="0">
                  <a:pos x="T2" y="T3"/>
                </a:cxn>
                <a:cxn ang="0">
                  <a:pos x="T4" y="T5"/>
                </a:cxn>
                <a:cxn ang="0">
                  <a:pos x="T6" y="T7"/>
                </a:cxn>
                <a:cxn ang="0">
                  <a:pos x="T8" y="T9"/>
                </a:cxn>
                <a:cxn ang="0">
                  <a:pos x="T10" y="T11"/>
                </a:cxn>
              </a:cxnLst>
              <a:rect l="0" t="0" r="r" b="b"/>
              <a:pathLst>
                <a:path w="898538" h="823670" stroke="0">
                  <a:moveTo>
                    <a:pt x="455476" y="39"/>
                  </a:moveTo>
                  <a:cubicBezTo>
                    <a:pt x="701156" y="3151"/>
                    <a:pt x="898538" y="186603"/>
                    <a:pt x="898538" y="411835"/>
                  </a:cubicBezTo>
                  <a:lnTo>
                    <a:pt x="449269" y="411835"/>
                  </a:lnTo>
                  <a:lnTo>
                    <a:pt x="455476" y="39"/>
                  </a:lnTo>
                  <a:close/>
                </a:path>
                <a:path w="898538" h="823670" fill="none">
                  <a:moveTo>
                    <a:pt x="455476" y="39"/>
                  </a:moveTo>
                  <a:cubicBezTo>
                    <a:pt x="701156" y="3151"/>
                    <a:pt x="898538" y="186603"/>
                    <a:pt x="898538" y="411835"/>
                  </a:cubicBezTo>
                </a:path>
              </a:pathLst>
            </a:custGeom>
            <a:noFill/>
            <a:ln w="57150">
              <a:solidFill>
                <a:srgbClr val="D5F4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173" name="组合 3"/>
            <p:cNvGrpSpPr/>
            <p:nvPr/>
          </p:nvGrpSpPr>
          <p:grpSpPr bwMode="auto">
            <a:xfrm>
              <a:off x="1809684" y="1771915"/>
              <a:ext cx="5633372" cy="3890359"/>
              <a:chOff x="1809685" y="1771917"/>
              <a:chExt cx="5633374" cy="3890364"/>
            </a:xfrm>
          </p:grpSpPr>
          <p:graphicFrame>
            <p:nvGraphicFramePr>
              <p:cNvPr id="7174" name="图表 2"/>
              <p:cNvGraphicFramePr/>
              <p:nvPr/>
            </p:nvGraphicFramePr>
            <p:xfrm>
              <a:off x="1809685" y="1771917"/>
              <a:ext cx="5633374" cy="3890364"/>
            </p:xfrm>
            <a:graphic>
              <a:graphicData uri="http://schemas.openxmlformats.org/presentationml/2006/ole">
                <mc:AlternateContent xmlns:mc="http://schemas.openxmlformats.org/markup-compatibility/2006">
                  <mc:Choice xmlns:v="urn:schemas-microsoft-com:vml" Requires="v">
                    <p:oleObj spid="_x0000_s7977" name="" r:id="rId1" imgW="5394960" imgH="3721735" progId="Excel.Sheet.8">
                      <p:embed/>
                    </p:oleObj>
                  </mc:Choice>
                  <mc:Fallback>
                    <p:oleObj name="" r:id="rId1" imgW="5394960" imgH="3721735" progId="Excel.Sheet.8">
                      <p:embed/>
                      <p:pic>
                        <p:nvPicPr>
                          <p:cNvPr id="0" name="图表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85" y="1771917"/>
                            <a:ext cx="5633374" cy="389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88"/>
              <p:cNvSpPr txBox="1"/>
              <p:nvPr/>
            </p:nvSpPr>
            <p:spPr>
              <a:xfrm rot="18892830">
                <a:off x="3398053" y="2555554"/>
                <a:ext cx="1040850" cy="416797"/>
              </a:xfrm>
              <a:prstGeom prst="rect">
                <a:avLst/>
              </a:prstGeom>
              <a:noFill/>
            </p:spPr>
            <p:txBody>
              <a:bodyPr>
                <a:spAutoFit/>
              </a:bodyPr>
              <a:lstStyle/>
              <a:p>
                <a:pPr eaLnBrk="0" fontAlgn="auto" hangingPunct="0">
                  <a:spcBef>
                    <a:spcPts val="0"/>
                  </a:spcBef>
                  <a:spcAft>
                    <a:spcPts val="0"/>
                  </a:spcAft>
                  <a:buFontTx/>
                  <a:buNone/>
                  <a:defRPr/>
                </a:pPr>
                <a:r>
                  <a:rPr lang="zh-CN" altLang="zh-CN" sz="2000" b="1" spc="300" dirty="0">
                    <a:solidFill>
                      <a:schemeClr val="bg1"/>
                    </a:solidFill>
                    <a:latin typeface="微软雅黑" panose="020B0503020204020204" pitchFamily="34" charset="-122"/>
                    <a:ea typeface="微软雅黑" panose="020B0503020204020204" pitchFamily="34" charset="-122"/>
                  </a:rPr>
                  <a:t>了解</a:t>
                </a:r>
                <a:endParaRPr lang="zh-CN"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11" name="TextBox 43"/>
              <p:cNvSpPr txBox="1"/>
              <p:nvPr/>
            </p:nvSpPr>
            <p:spPr>
              <a:xfrm rot="3026289">
                <a:off x="3312874" y="4518938"/>
                <a:ext cx="1042505" cy="415474"/>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了解</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7" name="TextBox 84"/>
            <p:cNvSpPr txBox="1"/>
            <p:nvPr/>
          </p:nvSpPr>
          <p:spPr>
            <a:xfrm rot="3181581" flipH="1">
              <a:off x="5144630" y="2810384"/>
              <a:ext cx="1040849" cy="415474"/>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熟悉</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 name="TextBox 86"/>
            <p:cNvSpPr txBox="1"/>
            <p:nvPr/>
          </p:nvSpPr>
          <p:spPr>
            <a:xfrm rot="8102442" flipH="1" flipV="1">
              <a:off x="5094439" y="4217631"/>
              <a:ext cx="1040337" cy="415678"/>
            </a:xfrm>
            <a:prstGeom prst="rect">
              <a:avLst/>
            </a:prstGeom>
            <a:noFill/>
          </p:spPr>
          <p:txBody>
            <a:bodyPr>
              <a:spAutoFit/>
            </a:bodyPr>
            <a:lstStyle/>
            <a:p>
              <a:pPr eaLnBrk="0" fontAlgn="auto" hangingPunct="0">
                <a:spcBef>
                  <a:spcPts val="0"/>
                </a:spcBef>
                <a:spcAft>
                  <a:spcPts val="0"/>
                </a:spcAft>
                <a:buFontTx/>
                <a:buNone/>
                <a:defRPr/>
              </a:pPr>
              <a:r>
                <a:rPr lang="zh-CN" altLang="en-US" sz="2000" b="1" spc="300" dirty="0">
                  <a:solidFill>
                    <a:schemeClr val="bg1"/>
                  </a:solidFill>
                  <a:latin typeface="微软雅黑" panose="020B0503020204020204" pitchFamily="34" charset="-122"/>
                  <a:ea typeface="微软雅黑" panose="020B0503020204020204" pitchFamily="34" charset="-122"/>
                </a:rPr>
                <a:t>掌握</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
          <p:cNvSpPr>
            <a:spLocks noChangeArrowheads="1"/>
          </p:cNvSpPr>
          <p:nvPr/>
        </p:nvSpPr>
        <p:spPr bwMode="auto">
          <a:xfrm>
            <a:off x="2330725" y="265724"/>
            <a:ext cx="5148262"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en-US" altLang="zh-CN" sz="4000" dirty="0">
                <a:solidFill>
                  <a:srgbClr val="1353A2"/>
                </a:solidFill>
                <a:latin typeface="微软雅黑" panose="020B0503020204020204" pitchFamily="34" charset="-122"/>
                <a:ea typeface="微软雅黑" panose="020B0503020204020204" pitchFamily="34" charset="-122"/>
                <a:sym typeface="Wingdings" panose="05000000000000000000" charset="0"/>
              </a:rPr>
              <a:t></a:t>
            </a:r>
            <a:r>
              <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rPr>
              <a:t> 学习目标</a:t>
            </a:r>
            <a:endParaRPr lang="zh-CN" altLang="en-US" sz="4000" dirty="0">
              <a:solidFill>
                <a:srgbClr val="1353A2"/>
              </a:solidFill>
              <a:latin typeface="微软雅黑" panose="020B0503020204020204" pitchFamily="34" charset="-122"/>
              <a:ea typeface="微软雅黑" panose="020B0503020204020204" pitchFamily="34" charset="-122"/>
              <a:sym typeface="宋体" pitchFamily="2" charset="-122"/>
            </a:endParaRPr>
          </a:p>
        </p:txBody>
      </p:sp>
      <p:grpSp>
        <p:nvGrpSpPr>
          <p:cNvPr id="13" name="组合 9"/>
          <p:cNvGrpSpPr/>
          <p:nvPr/>
        </p:nvGrpSpPr>
        <p:grpSpPr bwMode="auto">
          <a:xfrm>
            <a:off x="1882775" y="1220591"/>
            <a:ext cx="3119438" cy="1382909"/>
            <a:chOff x="153988" y="1373107"/>
            <a:chExt cx="3118034" cy="1382663"/>
          </a:xfrm>
        </p:grpSpPr>
        <p:sp>
          <p:nvSpPr>
            <p:cNvPr id="7181" name="矩形 5"/>
            <p:cNvSpPr>
              <a:spLocks noChangeArrowheads="1"/>
            </p:cNvSpPr>
            <p:nvPr/>
          </p:nvSpPr>
          <p:spPr bwMode="auto">
            <a:xfrm>
              <a:off x="751249" y="1373107"/>
              <a:ext cx="2520773" cy="10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457200">
                <a:lnSpc>
                  <a:spcPts val="3600"/>
                </a:lnSpc>
              </a:pPr>
              <a:r>
                <a:rPr lang="zh-CN" altLang="en-US" sz="2000" b="1" dirty="0">
                  <a:latin typeface="微软雅黑" panose="020B0503020204020204" pitchFamily="34" charset="-122"/>
                  <a:ea typeface="微软雅黑" panose="020B0503020204020204" pitchFamily="34" charset="-122"/>
                </a:rPr>
                <a:t>了解 </a:t>
              </a:r>
              <a:r>
                <a:rPr lang="en-US" altLang="zh-CN" sz="2000" b="1" dirty="0" smtClean="0">
                  <a:solidFill>
                    <a:srgbClr val="1369B2"/>
                  </a:solidFill>
                  <a:latin typeface="微软雅黑" panose="020B0503020204020204" pitchFamily="34" charset="-122"/>
                  <a:ea typeface="微软雅黑" panose="020B0503020204020204" pitchFamily="34" charset="-122"/>
                </a:rPr>
                <a:t>人工神经网络与生物神经网络关系</a:t>
              </a:r>
              <a:endParaRPr lang="en-US" altLang="zh-CN" sz="2000" b="1" dirty="0" smtClean="0">
                <a:solidFill>
                  <a:srgbClr val="1369B2"/>
                </a:solidFill>
                <a:latin typeface="微软雅黑" panose="020B0503020204020204" pitchFamily="34" charset="-122"/>
                <a:ea typeface="微软雅黑" panose="020B0503020204020204" pitchFamily="34" charset="-122"/>
              </a:endParaRPr>
            </a:p>
          </p:txBody>
        </p:sp>
        <p:grpSp>
          <p:nvGrpSpPr>
            <p:cNvPr id="7182" name="组合 16"/>
            <p:cNvGrpSpPr/>
            <p:nvPr/>
          </p:nvGrpSpPr>
          <p:grpSpPr bwMode="auto">
            <a:xfrm>
              <a:off x="466536" y="2103548"/>
              <a:ext cx="2179369" cy="652222"/>
              <a:chOff x="860198" y="2352244"/>
              <a:chExt cx="2178276" cy="652213"/>
            </a:xfrm>
          </p:grpSpPr>
          <p:cxnSp>
            <p:nvCxnSpPr>
              <p:cNvPr id="7183" name="直接连接符 7"/>
              <p:cNvCxnSpPr>
                <a:cxnSpLocks noChangeShapeType="1"/>
              </p:cNvCxnSpPr>
              <p:nvPr/>
            </p:nvCxnSpPr>
            <p:spPr bwMode="auto">
              <a:xfrm>
                <a:off x="860311" y="2351794"/>
                <a:ext cx="372783" cy="652663"/>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84" name="直接连接符 10"/>
              <p:cNvCxnSpPr>
                <a:cxnSpLocks noChangeShapeType="1"/>
              </p:cNvCxnSpPr>
              <p:nvPr/>
            </p:nvCxnSpPr>
            <p:spPr bwMode="auto">
              <a:xfrm>
                <a:off x="1223576" y="3004457"/>
                <a:ext cx="181474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85" name="组合 15"/>
            <p:cNvGrpSpPr/>
            <p:nvPr/>
          </p:nvGrpSpPr>
          <p:grpSpPr bwMode="auto">
            <a:xfrm>
              <a:off x="153988" y="1614313"/>
              <a:ext cx="474819" cy="522307"/>
              <a:chOff x="1232465" y="3529898"/>
              <a:chExt cx="474581" cy="522300"/>
            </a:xfrm>
          </p:grpSpPr>
          <p:sp>
            <p:nvSpPr>
              <p:cNvPr id="7186" name="椭圆 16"/>
              <p:cNvSpPr>
                <a:spLocks noChangeArrowheads="1"/>
              </p:cNvSpPr>
              <p:nvPr/>
            </p:nvSpPr>
            <p:spPr bwMode="auto">
              <a:xfrm>
                <a:off x="1232465" y="3558160"/>
                <a:ext cx="474308" cy="474808"/>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87" name="TextBox 52"/>
              <p:cNvSpPr txBox="1">
                <a:spLocks noChangeArrowheads="1"/>
              </p:cNvSpPr>
              <p:nvPr/>
            </p:nvSpPr>
            <p:spPr bwMode="auto">
              <a:xfrm>
                <a:off x="1287986" y="3529576"/>
                <a:ext cx="334712" cy="52244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1</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21" name="组合 63"/>
          <p:cNvGrpSpPr/>
          <p:nvPr/>
        </p:nvGrpSpPr>
        <p:grpSpPr bwMode="auto">
          <a:xfrm>
            <a:off x="6711950" y="1268577"/>
            <a:ext cx="3281363" cy="1342860"/>
            <a:chOff x="5414469" y="1870645"/>
            <a:chExt cx="3281856" cy="1339280"/>
          </a:xfrm>
        </p:grpSpPr>
        <p:grpSp>
          <p:nvGrpSpPr>
            <p:cNvPr id="7189" name="组合 32"/>
            <p:cNvGrpSpPr/>
            <p:nvPr/>
          </p:nvGrpSpPr>
          <p:grpSpPr bwMode="auto">
            <a:xfrm flipH="1">
              <a:off x="6253163" y="2557463"/>
              <a:ext cx="2178050" cy="652462"/>
              <a:chOff x="860198" y="2352244"/>
              <a:chExt cx="2178276" cy="652213"/>
            </a:xfrm>
          </p:grpSpPr>
          <p:cxnSp>
            <p:nvCxnSpPr>
              <p:cNvPr id="7190" name="直接连接符 33"/>
              <p:cNvCxnSpPr>
                <a:cxnSpLocks noChangeShapeType="1"/>
              </p:cNvCxnSpPr>
              <p:nvPr/>
            </p:nvCxnSpPr>
            <p:spPr bwMode="auto">
              <a:xfrm>
                <a:off x="860264" y="2352817"/>
                <a:ext cx="371605" cy="651640"/>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191" name="直接连接符 34"/>
              <p:cNvCxnSpPr>
                <a:cxnSpLocks noChangeShapeType="1"/>
              </p:cNvCxnSpPr>
              <p:nvPr/>
            </p:nvCxnSpPr>
            <p:spPr bwMode="auto">
              <a:xfrm>
                <a:off x="1222341" y="3004457"/>
                <a:ext cx="1816736"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192" name="组合 35"/>
            <p:cNvGrpSpPr/>
            <p:nvPr/>
          </p:nvGrpSpPr>
          <p:grpSpPr bwMode="auto">
            <a:xfrm>
              <a:off x="8223250" y="2109791"/>
              <a:ext cx="473075" cy="522287"/>
              <a:chOff x="1232465" y="3530023"/>
              <a:chExt cx="474415" cy="522742"/>
            </a:xfrm>
          </p:grpSpPr>
          <p:sp>
            <p:nvSpPr>
              <p:cNvPr id="7193" name="椭圆 24"/>
              <p:cNvSpPr>
                <a:spLocks noChangeArrowheads="1"/>
              </p:cNvSpPr>
              <p:nvPr/>
            </p:nvSpPr>
            <p:spPr bwMode="auto">
              <a:xfrm>
                <a:off x="1232348" y="3558995"/>
                <a:ext cx="474532" cy="475089"/>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194" name="TextBox 68"/>
              <p:cNvSpPr txBox="1">
                <a:spLocks noChangeArrowheads="1"/>
              </p:cNvSpPr>
              <p:nvPr/>
            </p:nvSpPr>
            <p:spPr bwMode="auto">
              <a:xfrm>
                <a:off x="1300820" y="3530490"/>
                <a:ext cx="335995" cy="522598"/>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2</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195" name="矩形 46"/>
            <p:cNvSpPr>
              <a:spLocks noChangeArrowheads="1"/>
            </p:cNvSpPr>
            <p:nvPr/>
          </p:nvSpPr>
          <p:spPr bwMode="auto">
            <a:xfrm>
              <a:off x="5414469" y="1870645"/>
              <a:ext cx="2774364" cy="101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a:latin typeface="微软雅黑" panose="020B0503020204020204" pitchFamily="34" charset="-122"/>
                  <a:ea typeface="微软雅黑" panose="020B0503020204020204" pitchFamily="34" charset="-122"/>
                </a:rPr>
                <a:t>熟悉 </a:t>
              </a:r>
              <a:r>
                <a:rPr lang="zh-CN" altLang="en-US" sz="2000" b="1" dirty="0" smtClean="0">
                  <a:solidFill>
                    <a:srgbClr val="1369B2"/>
                  </a:solidFill>
                  <a:latin typeface="微软雅黑" panose="020B0503020204020204" pitchFamily="34" charset="-122"/>
                  <a:ea typeface="微软雅黑" panose="020B0503020204020204" pitchFamily="34" charset="-122"/>
                </a:rPr>
                <a:t>感知器原理、神经网络原理</a:t>
              </a:r>
              <a:endParaRPr lang="zh-CN" altLang="en-US" sz="2000" b="1" dirty="0" smtClean="0">
                <a:solidFill>
                  <a:srgbClr val="1369B2"/>
                </a:solidFill>
                <a:latin typeface="微软雅黑" panose="020B0503020204020204" pitchFamily="34" charset="-122"/>
                <a:ea typeface="微软雅黑" panose="020B0503020204020204" pitchFamily="34" charset="-122"/>
              </a:endParaRPr>
            </a:p>
          </p:txBody>
        </p:sp>
      </p:grpSp>
      <p:grpSp>
        <p:nvGrpSpPr>
          <p:cNvPr id="29" name="组合 71"/>
          <p:cNvGrpSpPr/>
          <p:nvPr/>
        </p:nvGrpSpPr>
        <p:grpSpPr bwMode="auto">
          <a:xfrm>
            <a:off x="6711950" y="4905378"/>
            <a:ext cx="3651250" cy="1348570"/>
            <a:chOff x="5045973" y="4225925"/>
            <a:chExt cx="3650352" cy="1350984"/>
          </a:xfrm>
        </p:grpSpPr>
        <p:sp>
          <p:nvSpPr>
            <p:cNvPr id="7197" name="矩形 51"/>
            <p:cNvSpPr>
              <a:spLocks noChangeArrowheads="1"/>
            </p:cNvSpPr>
            <p:nvPr/>
          </p:nvSpPr>
          <p:spPr bwMode="auto">
            <a:xfrm>
              <a:off x="5045973" y="4560363"/>
              <a:ext cx="3052699" cy="101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掌握 </a:t>
              </a:r>
              <a:r>
                <a:rPr lang="zh-CN" altLang="en-US" sz="2000" b="1" dirty="0" smtClean="0">
                  <a:solidFill>
                    <a:srgbClr val="1369B2"/>
                  </a:solidFill>
                  <a:latin typeface="微软雅黑" panose="020B0503020204020204" pitchFamily="34" charset="-122"/>
                  <a:ea typeface="微软雅黑" panose="020B0503020204020204" pitchFamily="34" charset="-122"/>
                </a:rPr>
                <a:t>感知器、神经网络使用</a:t>
              </a:r>
              <a:endParaRPr lang="zh-CN" altLang="en-US" sz="2000" b="1" dirty="0" smtClean="0">
                <a:solidFill>
                  <a:srgbClr val="1369B2"/>
                </a:solidFill>
                <a:latin typeface="微软雅黑" panose="020B0503020204020204" pitchFamily="34" charset="-122"/>
                <a:ea typeface="微软雅黑" panose="020B0503020204020204" pitchFamily="34" charset="-122"/>
              </a:endParaRPr>
            </a:p>
          </p:txBody>
        </p:sp>
        <p:grpSp>
          <p:nvGrpSpPr>
            <p:cNvPr id="7198" name="组合 38"/>
            <p:cNvGrpSpPr/>
            <p:nvPr/>
          </p:nvGrpSpPr>
          <p:grpSpPr bwMode="auto">
            <a:xfrm rot="10800000">
              <a:off x="5685823" y="4225925"/>
              <a:ext cx="2745390" cy="652463"/>
              <a:chOff x="860198" y="2352244"/>
              <a:chExt cx="2745675" cy="652213"/>
            </a:xfrm>
          </p:grpSpPr>
          <p:cxnSp>
            <p:nvCxnSpPr>
              <p:cNvPr id="7199" name="直接连接符 39"/>
              <p:cNvCxnSpPr>
                <a:cxnSpLocks noChangeShapeType="1"/>
              </p:cNvCxnSpPr>
              <p:nvPr/>
            </p:nvCxnSpPr>
            <p:spPr bwMode="auto">
              <a:xfrm>
                <a:off x="882356" y="2364019"/>
                <a:ext cx="373012" cy="65156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0" name="直接连接符 40"/>
              <p:cNvCxnSpPr>
                <a:cxnSpLocks noChangeShapeType="1"/>
              </p:cNvCxnSpPr>
              <p:nvPr/>
            </p:nvCxnSpPr>
            <p:spPr bwMode="auto">
              <a:xfrm rot="10800000" flipH="1">
                <a:off x="1245844" y="3015581"/>
                <a:ext cx="2382512"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1" name="组合 41"/>
            <p:cNvGrpSpPr/>
            <p:nvPr/>
          </p:nvGrpSpPr>
          <p:grpSpPr bwMode="auto">
            <a:xfrm flipH="1">
              <a:off x="8223250" y="4806950"/>
              <a:ext cx="473075" cy="523875"/>
              <a:chOff x="1232465" y="3533629"/>
              <a:chExt cx="474415" cy="523220"/>
            </a:xfrm>
          </p:grpSpPr>
          <p:sp>
            <p:nvSpPr>
              <p:cNvPr id="7202" name="椭圆 32"/>
              <p:cNvSpPr>
                <a:spLocks noChangeArrowheads="1"/>
              </p:cNvSpPr>
              <p:nvPr/>
            </p:nvSpPr>
            <p:spPr bwMode="auto">
              <a:xfrm>
                <a:off x="1232465" y="3558282"/>
                <a:ext cx="474301" cy="474750"/>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03" name="TextBox 76"/>
              <p:cNvSpPr txBox="1">
                <a:spLocks noChangeArrowheads="1"/>
              </p:cNvSpPr>
              <p:nvPr/>
            </p:nvSpPr>
            <p:spPr bwMode="auto">
              <a:xfrm>
                <a:off x="1305679" y="3532877"/>
                <a:ext cx="335830" cy="523972"/>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3</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grpSp>
        <p:nvGrpSpPr>
          <p:cNvPr id="37" name="组合 10"/>
          <p:cNvGrpSpPr/>
          <p:nvPr/>
        </p:nvGrpSpPr>
        <p:grpSpPr bwMode="auto">
          <a:xfrm>
            <a:off x="1630363" y="4857750"/>
            <a:ext cx="3371850" cy="1312863"/>
            <a:chOff x="218911" y="4857376"/>
            <a:chExt cx="3372941" cy="1311805"/>
          </a:xfrm>
        </p:grpSpPr>
        <p:grpSp>
          <p:nvGrpSpPr>
            <p:cNvPr id="7205" name="组合 16"/>
            <p:cNvGrpSpPr/>
            <p:nvPr/>
          </p:nvGrpSpPr>
          <p:grpSpPr bwMode="auto">
            <a:xfrm flipV="1">
              <a:off x="445925" y="4857376"/>
              <a:ext cx="2538576" cy="868892"/>
              <a:chOff x="860198" y="2352244"/>
              <a:chExt cx="2178276" cy="652213"/>
            </a:xfrm>
          </p:grpSpPr>
          <p:cxnSp>
            <p:nvCxnSpPr>
              <p:cNvPr id="7206" name="直接连接符 7"/>
              <p:cNvCxnSpPr>
                <a:cxnSpLocks noChangeShapeType="1"/>
              </p:cNvCxnSpPr>
              <p:nvPr/>
            </p:nvCxnSpPr>
            <p:spPr bwMode="auto">
              <a:xfrm>
                <a:off x="860243" y="2351976"/>
                <a:ext cx="371966" cy="652481"/>
              </a:xfrm>
              <a:prstGeom prst="line">
                <a:avLst/>
              </a:prstGeom>
              <a:noFill/>
              <a:ln w="28575">
                <a:solidFill>
                  <a:srgbClr val="1369B2"/>
                </a:solidFill>
                <a:round/>
              </a:ln>
              <a:extLst>
                <a:ext uri="{909E8E84-426E-40DD-AFC4-6F175D3DCCD1}">
                  <a14:hiddenFill xmlns:a14="http://schemas.microsoft.com/office/drawing/2010/main">
                    <a:noFill/>
                  </a14:hiddenFill>
                </a:ext>
              </a:extLst>
            </p:spPr>
          </p:cxnSp>
          <p:cxnSp>
            <p:nvCxnSpPr>
              <p:cNvPr id="7207" name="直接连接符 10"/>
              <p:cNvCxnSpPr>
                <a:cxnSpLocks noChangeShapeType="1"/>
              </p:cNvCxnSpPr>
              <p:nvPr/>
            </p:nvCxnSpPr>
            <p:spPr bwMode="auto">
              <a:xfrm>
                <a:off x="1222671" y="3004457"/>
                <a:ext cx="1816230" cy="0"/>
              </a:xfrm>
              <a:prstGeom prst="line">
                <a:avLst/>
              </a:prstGeom>
              <a:noFill/>
              <a:ln w="28575">
                <a:solidFill>
                  <a:srgbClr val="1369B2"/>
                </a:solidFill>
                <a:round/>
                <a:tailEnd type="oval" w="med" len="med"/>
              </a:ln>
              <a:extLst>
                <a:ext uri="{909E8E84-426E-40DD-AFC4-6F175D3DCCD1}">
                  <a14:hiddenFill xmlns:a14="http://schemas.microsoft.com/office/drawing/2010/main">
                    <a:noFill/>
                  </a14:hiddenFill>
                </a:ext>
              </a:extLst>
            </p:spPr>
          </p:cxnSp>
        </p:grpSp>
        <p:grpSp>
          <p:nvGrpSpPr>
            <p:cNvPr id="7208" name="组合 41"/>
            <p:cNvGrpSpPr/>
            <p:nvPr/>
          </p:nvGrpSpPr>
          <p:grpSpPr bwMode="auto">
            <a:xfrm flipH="1">
              <a:off x="218911" y="5645306"/>
              <a:ext cx="473075" cy="523875"/>
              <a:chOff x="4095245" y="3533376"/>
              <a:chExt cx="474273" cy="523117"/>
            </a:xfrm>
          </p:grpSpPr>
          <p:sp>
            <p:nvSpPr>
              <p:cNvPr id="7209" name="椭圆 40"/>
              <p:cNvSpPr>
                <a:spLocks noChangeArrowheads="1"/>
              </p:cNvSpPr>
              <p:nvPr/>
            </p:nvSpPr>
            <p:spPr bwMode="auto">
              <a:xfrm>
                <a:off x="4095132" y="3559141"/>
                <a:ext cx="474386" cy="473593"/>
              </a:xfrm>
              <a:prstGeom prst="ellipse">
                <a:avLst/>
              </a:prstGeom>
              <a:solidFill>
                <a:srgbClr val="1369B2"/>
              </a:solidFill>
              <a:ln>
                <a:noFill/>
              </a:ln>
              <a:effectLst>
                <a:outerShdw dist="12700" dir="2700000" algn="tl" rotWithShape="0">
                  <a:srgbClr val="808080">
                    <a:alpha val="39998"/>
                  </a:srgbClr>
                </a:outerShdw>
              </a:effectLst>
              <a:extLst>
                <a:ext uri="{91240B29-F687-4F45-9708-019B960494DF}">
                  <a14:hiddenLine xmlns:a14="http://schemas.microsoft.com/office/drawing/2010/main" w="28575">
                    <a:solidFill>
                      <a:srgbClr val="000000"/>
                    </a:solidFill>
                    <a:round/>
                  </a14:hiddenLine>
                </a:ext>
              </a:extLst>
            </p:spPr>
            <p:txBody>
              <a:bodyPr/>
              <a:lstStyle/>
              <a:p>
                <a:endParaRPr lang="zh-CN" altLang="en-US">
                  <a:latin typeface="Arial" panose="020B0704020202020204" pitchFamily="34" charset="0"/>
                </a:endParaRPr>
              </a:p>
            </p:txBody>
          </p:sp>
          <p:sp>
            <p:nvSpPr>
              <p:cNvPr id="7210" name="TextBox 50"/>
              <p:cNvSpPr txBox="1">
                <a:spLocks noChangeArrowheads="1"/>
              </p:cNvSpPr>
              <p:nvPr/>
            </p:nvSpPr>
            <p:spPr bwMode="auto">
              <a:xfrm>
                <a:off x="4184278" y="3533798"/>
                <a:ext cx="335891" cy="522695"/>
              </a:xfrm>
              <a:prstGeom prst="rect">
                <a:avLst/>
              </a:prstGeom>
              <a:noFill/>
              <a:ln>
                <a:noFill/>
              </a:ln>
              <a:effectLst>
                <a:outerShdw dist="127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eaLnBrk="0" hangingPunct="0"/>
                <a:r>
                  <a:rPr lang="en-US" altLang="zh-CN" sz="2800" b="1">
                    <a:solidFill>
                      <a:schemeClr val="bg1"/>
                    </a:solidFill>
                    <a:latin typeface="Times New Roman" panose="02020603050405020304" pitchFamily="18" charset="0"/>
                  </a:rPr>
                  <a:t>4</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
          <p:nvSpPr>
            <p:cNvPr id="7211" name="矩形 7"/>
            <p:cNvSpPr>
              <a:spLocks noChangeArrowheads="1"/>
            </p:cNvSpPr>
            <p:nvPr/>
          </p:nvSpPr>
          <p:spPr bwMode="auto">
            <a:xfrm>
              <a:off x="958487" y="5592595"/>
              <a:ext cx="2633365" cy="55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600"/>
                </a:lnSpc>
              </a:pPr>
              <a:r>
                <a:rPr lang="zh-CN" altLang="en-US" sz="2000" b="1" dirty="0" smtClean="0">
                  <a:latin typeface="微软雅黑" panose="020B0503020204020204" pitchFamily="34" charset="-122"/>
                  <a:ea typeface="微软雅黑" panose="020B0503020204020204" pitchFamily="34" charset="-122"/>
                  <a:sym typeface="宋体" pitchFamily="2" charset="-122"/>
                </a:rPr>
                <a:t>了解 </a:t>
              </a:r>
              <a:r>
                <a:rPr lang="zh-CN" altLang="en-US" sz="2000" b="1" dirty="0" smtClean="0">
                  <a:solidFill>
                    <a:srgbClr val="1369B2"/>
                  </a:solidFill>
                  <a:latin typeface="微软雅黑" panose="020B0503020204020204" pitchFamily="34" charset="-122"/>
                  <a:ea typeface="微软雅黑" panose="020B0503020204020204" pitchFamily="34" charset="-122"/>
                  <a:sym typeface="宋体" pitchFamily="2" charset="-122"/>
                </a:rPr>
                <a:t>深度学习框架</a:t>
              </a:r>
              <a:endParaRPr lang="zh-CN" altLang="en-US" sz="2000" b="1" dirty="0">
                <a:solidFill>
                  <a:srgbClr val="1369B2"/>
                </a:solidFill>
                <a:latin typeface="微软雅黑" panose="020B0503020204020204" pitchFamily="34" charset="-122"/>
                <a:ea typeface="微软雅黑" panose="020B0503020204020204" pitchFamily="34"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21"/>
                                        </p:tgtEl>
                                      </p:cBhvr>
                                    </p:animEffect>
                                    <p:animScale>
                                      <p:cBhvr>
                                        <p:cTn id="29" dur="250" autoRev="1" fill="hold"/>
                                        <p:tgtEl>
                                          <p:spTgt spid="21"/>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9"/>
                                        </p:tgtEl>
                                      </p:cBhvr>
                                    </p:animEffect>
                                    <p:animScale>
                                      <p:cBhvr>
                                        <p:cTn id="38" dur="250" autoRev="1" fill="hold"/>
                                        <p:tgtEl>
                                          <p:spTgt spid="29"/>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right)">
                                      <p:cBhvr>
                                        <p:cTn id="43" dur="500"/>
                                        <p:tgtEl>
                                          <p:spTgt spid="37"/>
                                        </p:tgtEl>
                                      </p:cBhvr>
                                    </p:animEffect>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500" tmFilter="0, 0; .2, .5; .8, .5; 1, 0"/>
                                        <p:tgtEl>
                                          <p:spTgt spid="37"/>
                                        </p:tgtEl>
                                      </p:cBhvr>
                                    </p:animEffect>
                                    <p:animScale>
                                      <p:cBhvr>
                                        <p:cTn id="4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案例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2369820" y="1355090"/>
            <a:ext cx="2667635" cy="4542790"/>
          </a:xfrm>
          <a:prstGeom prst="rect">
            <a:avLst/>
          </a:prstGeom>
        </p:spPr>
      </p:pic>
      <p:pic>
        <p:nvPicPr>
          <p:cNvPr id="5" name="图片 4"/>
          <p:cNvPicPr>
            <a:picLocks noChangeAspect="1"/>
          </p:cNvPicPr>
          <p:nvPr/>
        </p:nvPicPr>
        <p:blipFill>
          <a:blip r:embed="rId2"/>
          <a:stretch>
            <a:fillRect/>
          </a:stretch>
        </p:blipFill>
        <p:spPr>
          <a:xfrm>
            <a:off x="5742305" y="1847215"/>
            <a:ext cx="5431155" cy="35579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案例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744210" y="2063750"/>
            <a:ext cx="6306185" cy="3811270"/>
          </a:xfrm>
          <a:prstGeom prst="rect">
            <a:avLst/>
          </a:prstGeom>
        </p:spPr>
      </p:pic>
      <p:pic>
        <p:nvPicPr>
          <p:cNvPr id="5" name="图片 4"/>
          <p:cNvPicPr>
            <a:picLocks noChangeAspect="1"/>
          </p:cNvPicPr>
          <p:nvPr/>
        </p:nvPicPr>
        <p:blipFill>
          <a:blip r:embed="rId2"/>
          <a:stretch>
            <a:fillRect/>
          </a:stretch>
        </p:blipFill>
        <p:spPr>
          <a:xfrm>
            <a:off x="1174750" y="1885315"/>
            <a:ext cx="4569460" cy="4168775"/>
          </a:xfrm>
          <a:prstGeom prst="rect">
            <a:avLst/>
          </a:prstGeom>
        </p:spPr>
      </p:pic>
      <p:sp>
        <p:nvSpPr>
          <p:cNvPr id="6" name="矩形 5"/>
          <p:cNvSpPr/>
          <p:nvPr/>
        </p:nvSpPr>
        <p:spPr>
          <a:xfrm>
            <a:off x="6834505" y="2064385"/>
            <a:ext cx="3757295" cy="359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感知器学习算法</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1548130" y="1899920"/>
            <a:ext cx="7343775" cy="3057525"/>
          </a:xfrm>
          <a:prstGeom prst="rect">
            <a:avLst/>
          </a:prstGeom>
        </p:spPr>
      </p:pic>
      <p:sp>
        <p:nvSpPr>
          <p:cNvPr id="11" name="文本框 10"/>
          <p:cNvSpPr txBox="1"/>
          <p:nvPr/>
        </p:nvSpPr>
        <p:spPr>
          <a:xfrm>
            <a:off x="1863090" y="5145405"/>
            <a:ext cx="5158105" cy="706755"/>
          </a:xfrm>
          <a:prstGeom prst="rect">
            <a:avLst/>
          </a:prstGeom>
          <a:noFill/>
        </p:spPr>
        <p:txBody>
          <a:bodyPr wrap="non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学习阶段主要计算是第</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步的权值更新公式：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3948430" y="5646420"/>
            <a:ext cx="3855085" cy="66421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感知器学习算法</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64465" y="1496695"/>
            <a:ext cx="3855085" cy="66421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311150" y="2372360"/>
                <a:ext cx="3561080" cy="3784600"/>
              </a:xfrm>
              <a:prstGeom prst="rect">
                <a:avLst/>
              </a:prstGeom>
              <a:noFill/>
            </p:spPr>
            <p:txBody>
              <a:bodyPr wrap="square" rtlCol="0">
                <a:spAutoFit/>
              </a:bodyPr>
              <a:p>
                <a:r>
                  <a:rPr lang="zh-CN" altLang="en-US" i="1">
                    <a:latin typeface="Cambria Math" panose="02040503050406030204" pitchFamily="18" charset="0"/>
                    <a:cs typeface="Cambria Math" panose="02040503050406030204" pitchFamily="18" charset="0"/>
                  </a:rPr>
                  <a:t>假如</a:t>
                </a:r>
                <a14:m>
                  <m:oMath xmlns:m="http://schemas.openxmlformats.org/officeDocument/2006/math">
                    <m:r>
                      <a:rPr lang="en-US" altLang="zh-CN" i="1">
                        <a:latin typeface="Cambria Math" panose="02040503050406030204" pitchFamily="18" charset="0"/>
                        <a:cs typeface="Cambria Math" panose="02040503050406030204" pitchFamily="18" charset="0"/>
                      </a:rPr>
                      <m:t>𝜆</m:t>
                    </m:r>
                  </m:oMath>
                </a14:m>
                <a:r>
                  <a:rPr lang="en-US" altLang="zh-CN" i="1">
                    <a:latin typeface="Cambria Math" panose="02040503050406030204" pitchFamily="18" charset="0"/>
                    <a:cs typeface="Cambria Math" panose="02040503050406030204" pitchFamily="18" charset="0"/>
                  </a:rPr>
                  <a:t>=1</a:t>
                </a:r>
                <a:r>
                  <a:rPr lang="zh-CN" altLang="en-US" i="1">
                    <a:latin typeface="Cambria Math" panose="02040503050406030204" pitchFamily="18" charset="0"/>
                    <a:cs typeface="Cambria Math" panose="02040503050406030204" pitchFamily="18" charset="0"/>
                  </a:rPr>
                  <a:t>，则：</a:t>
                </a:r>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 =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1</m:t>
                          </m:r>
                        </m:sub>
                      </m:sSub>
                    </m:oMath>
                  </m:oMathPara>
                </a14:m>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 =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2</m:t>
                          </m:r>
                        </m:sub>
                      </m:sSub>
                    </m:oMath>
                  </m:oMathPara>
                </a14:m>
                <a:endParaRPr lang="zh-CN" altLang="en-US"/>
              </a:p>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 =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3</m:t>
                          </m:r>
                        </m:sub>
                      </m:sSub>
                    </m:oMath>
                  </m:oMathPara>
                </a14:m>
                <a:endParaRPr lang="zh-CN" altLang="en-US"/>
              </a:p>
              <a:p>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endParaRPr lang="en-US" altLang="zh-CN" i="1">
                  <a:latin typeface="Cambria Math" panose="02040503050406030204" pitchFamily="18" charset="0"/>
                  <a:cs typeface="Cambria Math" panose="02040503050406030204" pitchFamily="18" charset="0"/>
                </a:endParaRPr>
              </a:p>
              <a:p>
                <a:r>
                  <a:rPr lang="zh-CN" altLang="en-US" i="1">
                    <a:latin typeface="Cambria Math" panose="02040503050406030204" pitchFamily="18" charset="0"/>
                    <a:cs typeface="Cambria Math" panose="02040503050406030204" pitchFamily="18" charset="0"/>
                  </a:rPr>
                  <a:t>先初始化</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1</m:t>
                        </m:r>
                      </m:sub>
                    </m:sSub>
                  </m:oMath>
                </a14:m>
                <a:r>
                  <a:rPr lang="en-US" altLang="zh-CN" i="1">
                    <a:latin typeface="Cambria Math" panose="02040503050406030204" pitchFamily="18" charset="0"/>
                    <a:cs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2</m:t>
                        </m:r>
                      </m:sub>
                    </m:sSub>
                  </m:oMath>
                </a14:m>
                <a:r>
                  <a:rPr lang="en-US" altLang="zh-CN" i="1">
                    <a:latin typeface="Cambria Math" panose="02040503050406030204" pitchFamily="18" charset="0"/>
                    <a:cs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3</m:t>
                        </m:r>
                      </m:sub>
                    </m:sSub>
                  </m:oMath>
                </a14:m>
                <a:r>
                  <a:rPr lang="en-US" altLang="zh-CN" i="1">
                    <a:latin typeface="Cambria Math" panose="02040503050406030204" pitchFamily="18" charset="0"/>
                    <a:cs typeface="Cambria Math" panose="02040503050406030204" pitchFamily="18" charset="0"/>
                  </a:rPr>
                  <a:t>=t=0</a:t>
                </a:r>
                <a:endParaRPr lang="en-US" altLang="zh-CN" i="1">
                  <a:latin typeface="Cambria Math" panose="02040503050406030204" pitchFamily="18" charset="0"/>
                  <a:cs typeface="Cambria Math" panose="02040503050406030204" pitchFamily="18" charset="0"/>
                </a:endParaRPr>
              </a:p>
              <a:p>
                <a:endParaRPr lang="zh-CN" altLang="en-US"/>
              </a:p>
              <a:p>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311150" y="2372360"/>
                <a:ext cx="3561080" cy="3784600"/>
              </a:xfrm>
              <a:prstGeom prst="rect">
                <a:avLst/>
              </a:prstGeom>
              <a:blipFill rotWithShape="1">
                <a:blip r:embed="rId2"/>
                <a:stretch>
                  <a:fillRect b="-78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4019550" y="2372360"/>
                <a:ext cx="4043045" cy="3811270"/>
              </a:xfrm>
              <a:prstGeom prst="rect">
                <a:avLst/>
              </a:prstGeom>
              <a:noFill/>
            </p:spPr>
            <p:txBody>
              <a:bodyPr wrap="square" rtlCol="0">
                <a:spAutoFit/>
              </a:bodyPr>
              <a:p>
                <a:r>
                  <a:rPr lang="en-US" altLang="zh-CN" i="1">
                    <a:latin typeface="Cambria Math" panose="02040503050406030204" pitchFamily="18" charset="0"/>
                    <a:cs typeface="Cambria Math" panose="02040503050406030204" pitchFamily="18" charset="0"/>
                  </a:rPr>
                  <a:t>1.</a:t>
                </a:r>
                <a:r>
                  <a:rPr lang="zh-CN" altLang="en-US" i="1">
                    <a:latin typeface="Cambria Math" panose="02040503050406030204" pitchFamily="18" charset="0"/>
                    <a:cs typeface="Cambria Math" panose="02040503050406030204" pitchFamily="18" charset="0"/>
                  </a:rPr>
                  <a:t>对于第一个样本</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1</m:t>
                        </m:r>
                      </m:sub>
                    </m:sSub>
                  </m:oMath>
                </a14:m>
                <a:r>
                  <a:rPr lang="en-US" altLang="zh-CN" i="1">
                    <a:latin typeface="Cambria Math" panose="02040503050406030204" pitchFamily="18" charset="0"/>
                    <a:cs typeface="Cambria Math" panose="02040503050406030204" pitchFamily="18" charset="0"/>
                  </a:rPr>
                  <a:t>=1,</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2</m:t>
                        </m:r>
                      </m:sub>
                    </m:sSub>
                  </m:oMath>
                </a14:m>
                <a:r>
                  <a:rPr lang="en-US" altLang="zh-CN" i="1">
                    <a:latin typeface="Cambria Math" panose="02040503050406030204" pitchFamily="18" charset="0"/>
                    <a:cs typeface="Cambria Math" panose="02040503050406030204" pitchFamily="18" charset="0"/>
                  </a:rPr>
                  <a:t>=0,</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3</m:t>
                        </m:r>
                      </m:sub>
                    </m:sSub>
                  </m:oMath>
                </a14:m>
                <a:r>
                  <a:rPr lang="en-US" altLang="zh-CN" i="1">
                    <a:latin typeface="Cambria Math" panose="02040503050406030204" pitchFamily="18" charset="0"/>
                    <a:cs typeface="Cambria Math" panose="02040503050406030204" pitchFamily="18" charset="0"/>
                  </a:rPr>
                  <a:t>=0, y=-1</a:t>
                </a:r>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left"/>
                    </m:oMathParaPr>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𝑠𝑖𝑔𝑛</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𝑤𝑥</m:t>
                      </m:r>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=sign(</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1</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2</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3</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oMath>
                </a14:m>
                <a:r>
                  <a:rPr lang="en-US" altLang="zh-CN" i="1">
                    <a:latin typeface="Cambria Math" panose="02040503050406030204" pitchFamily="18" charset="0"/>
                    <a:cs typeface="Cambria Math" panose="02040503050406030204" pitchFamily="18" charset="0"/>
                  </a:rPr>
                  <a:t>)</a:t>
                </a:r>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=sign(0)</a:t>
                </a:r>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=0</a:t>
                </a:r>
                <a:endParaRPr lang="en-US" altLang="zh-CN" i="1">
                  <a:latin typeface="Cambria Math" panose="02040503050406030204" pitchFamily="18" charset="0"/>
                  <a:cs typeface="Cambria Math" panose="02040503050406030204" pitchFamily="18" charset="0"/>
                </a:endParaRPr>
              </a:p>
              <a:p>
                <a14:m>
                  <m:oMath xmlns:m="http://schemas.openxmlformats.org/officeDocument/2006/math">
                    <m:r>
                      <a:rPr lang="en-US" altLang="zh-CN" i="1">
                        <a:latin typeface="Cambria Math" panose="02040503050406030204" pitchFamily="18" charset="0"/>
                        <a:cs typeface="Cambria Math" panose="02040503050406030204" pitchFamily="18" charset="0"/>
                      </a:rPr>
                      <m:t>因为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oMath>
                </a14:m>
                <a:r>
                  <a:rPr lang="zh-CN" altLang="en-US">
                    <a:latin typeface="Cambria Math" panose="02040503050406030204" pitchFamily="18" charset="0"/>
                    <a:cs typeface="Cambria Math" panose="02040503050406030204" pitchFamily="18" charset="0"/>
                  </a:rPr>
                  <a:t>，因此更新</a:t>
                </a:r>
                <a:endParaRPr lang="en-US" altLang="zh-CN" i="1">
                  <a:latin typeface="Cambria Math" panose="02040503050406030204" pitchFamily="18" charset="0"/>
                  <a:cs typeface="Cambria Math" panose="02040503050406030204" pitchFamily="18" charset="0"/>
                </a:endParaRPr>
              </a:p>
              <a:p>
                <a:endParaRPr lang="zh-CN" altLang="en-US"/>
              </a:p>
              <a:p>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4019550" y="2372360"/>
                <a:ext cx="4043045" cy="3811270"/>
              </a:xfrm>
              <a:prstGeom prst="rect">
                <a:avLst/>
              </a:prstGeom>
              <a:blipFill rotWithShape="1">
                <a:blip r:embed="rId3"/>
                <a:stretch>
                  <a:fillRect b="-4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8354060" y="2367915"/>
                <a:ext cx="3561080" cy="4523105"/>
              </a:xfrm>
              <a:prstGeom prst="rect">
                <a:avLst/>
              </a:prstGeom>
              <a:noFill/>
            </p:spPr>
            <p:txBody>
              <a:bodyPr wrap="square" rtlCol="0">
                <a:spAutoFit/>
              </a:bodyPr>
              <a:p>
                <a:r>
                  <a:rPr lang="zh-CN" altLang="en-US" i="1">
                    <a:latin typeface="Cambria Math" panose="02040503050406030204" pitchFamily="18" charset="0"/>
                    <a:cs typeface="Cambria Math" panose="02040503050406030204" pitchFamily="18" charset="0"/>
                  </a:rPr>
                  <a:t>假如</a:t>
                </a:r>
                <a14:m>
                  <m:oMath xmlns:m="http://schemas.openxmlformats.org/officeDocument/2006/math">
                    <m:r>
                      <a:rPr lang="en-US" altLang="zh-CN" i="1">
                        <a:latin typeface="Cambria Math" panose="02040503050406030204" pitchFamily="18" charset="0"/>
                        <a:cs typeface="Cambria Math" panose="02040503050406030204" pitchFamily="18" charset="0"/>
                      </a:rPr>
                      <m:t>𝜆</m:t>
                    </m:r>
                  </m:oMath>
                </a14:m>
                <a:r>
                  <a:rPr lang="en-US" altLang="zh-CN" i="1">
                    <a:latin typeface="Cambria Math" panose="02040503050406030204" pitchFamily="18" charset="0"/>
                    <a:cs typeface="Cambria Math" panose="02040503050406030204" pitchFamily="18" charset="0"/>
                  </a:rPr>
                  <a:t>=1</a:t>
                </a:r>
                <a:r>
                  <a:rPr lang="zh-CN" altLang="en-US" i="1">
                    <a:latin typeface="Cambria Math" panose="02040503050406030204" pitchFamily="18" charset="0"/>
                    <a:cs typeface="Cambria Math" panose="02040503050406030204" pitchFamily="18" charset="0"/>
                  </a:rPr>
                  <a:t>，则：</a:t>
                </a:r>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 =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1</m:t>
                          </m:r>
                        </m:sub>
                      </m:sSub>
                    </m:oMath>
                  </m:oMathPara>
                </a14:m>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=0+</a:t>
                </a:r>
                <a:r>
                  <a:rPr lang="zh-CN" altLang="en-US" i="1">
                    <a:latin typeface="Cambria Math" panose="02040503050406030204" pitchFamily="18" charset="0"/>
                    <a:cs typeface="Cambria Math" panose="02040503050406030204" pitchFamily="18" charset="0"/>
                  </a:rPr>
                  <a:t>（</a:t>
                </a:r>
                <a:r>
                  <a:rPr lang="en-US" altLang="zh-CN" i="1">
                    <a:latin typeface="Cambria Math" panose="02040503050406030204" pitchFamily="18" charset="0"/>
                    <a:cs typeface="Cambria Math" panose="02040503050406030204" pitchFamily="18" charset="0"/>
                  </a:rPr>
                  <a:t>-1-0</a:t>
                </a:r>
                <a:r>
                  <a:rPr lang="zh-CN" altLang="en-US" i="1">
                    <a:latin typeface="Cambria Math" panose="02040503050406030204" pitchFamily="18" charset="0"/>
                    <a:cs typeface="Cambria Math" panose="02040503050406030204" pitchFamily="18" charset="0"/>
                  </a:rPr>
                  <a:t>）</a:t>
                </a:r>
                <a:r>
                  <a:rPr lang="en-US" altLang="zh-CN" i="1">
                    <a:latin typeface="Cambria Math" panose="02040503050406030204" pitchFamily="18" charset="0"/>
                    <a:cs typeface="Cambria Math" panose="02040503050406030204" pitchFamily="18" charset="0"/>
                  </a:rPr>
                  <a:t>*1</a:t>
                </a:r>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=-1</a:t>
                </a:r>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 =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2</m:t>
                          </m:r>
                        </m:sub>
                      </m:sSub>
                    </m:oMath>
                  </m:oMathPara>
                </a14:m>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=0</a:t>
                </a:r>
                <a:endParaRPr lang="zh-CN" altLang="en-US"/>
              </a:p>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 =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𝑤</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3</m:t>
                          </m:r>
                        </m:sub>
                      </m:sSub>
                    </m:oMath>
                  </m:oMathPara>
                </a14:m>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=0</a:t>
                </a:r>
                <a:endParaRPr lang="zh-CN" altLang="en-US"/>
              </a:p>
              <a:p>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r>
                  <a:rPr lang="en-US" altLang="zh-CN" i="1">
                    <a:latin typeface="Cambria Math" panose="02040503050406030204" pitchFamily="18" charset="0"/>
                    <a:cs typeface="Cambria Math" panose="02040503050406030204" pitchFamily="18" charset="0"/>
                  </a:rPr>
                  <a:t>    =-1</a:t>
                </a:r>
                <a:endParaRPr lang="en-US" altLang="zh-CN" i="1">
                  <a:latin typeface="Cambria Math" panose="02040503050406030204" pitchFamily="18" charset="0"/>
                  <a:cs typeface="Cambria Math" panose="02040503050406030204" pitchFamily="18" charset="0"/>
                </a:endParaRPr>
              </a:p>
              <a:p>
                <a:endParaRPr lang="zh-CN" altLang="en-US"/>
              </a:p>
              <a:p>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8354060" y="2367915"/>
                <a:ext cx="3561080" cy="4523105"/>
              </a:xfrm>
              <a:prstGeom prst="rect">
                <a:avLst/>
              </a:prstGeom>
              <a:blipFill rotWithShape="1">
                <a:blip r:embed="rId4"/>
                <a:stretch>
                  <a:fillRect b="-4998"/>
                </a:stretch>
              </a:blipFill>
            </p:spPr>
            <p:txBody>
              <a:bodyPr/>
              <a:lstStyle/>
              <a:p>
                <a:r>
                  <a:rPr lang="zh-CN" altLang="en-US">
                    <a:noFill/>
                  </a:rPr>
                  <a:t> </a:t>
                </a:r>
              </a:p>
            </p:txBody>
          </p:sp>
        </mc:Fallback>
      </mc:AlternateContent>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5220" y="26797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感知器</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调用</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pSp>
        <p:nvGrpSpPr>
          <p:cNvPr id="5" name="Group 19"/>
          <p:cNvGrpSpPr/>
          <p:nvPr/>
        </p:nvGrpSpPr>
        <p:grpSpPr bwMode="auto">
          <a:xfrm>
            <a:off x="8147050" y="3162935"/>
            <a:ext cx="3517900" cy="2204703"/>
            <a:chOff x="825" y="1488"/>
            <a:chExt cx="3336" cy="2534"/>
          </a:xfrm>
        </p:grpSpPr>
        <p:sp>
          <p:nvSpPr>
            <p:cNvPr id="8" name="Oval 3"/>
            <p:cNvSpPr>
              <a:spLocks noChangeArrowheads="1"/>
            </p:cNvSpPr>
            <p:nvPr/>
          </p:nvSpPr>
          <p:spPr bwMode="auto">
            <a:xfrm>
              <a:off x="2112" y="1968"/>
              <a:ext cx="1200" cy="1200"/>
            </a:xfrm>
            <a:prstGeom prst="ellipse">
              <a:avLst/>
            </a:prstGeom>
            <a:noFill/>
            <a:ln w="9525">
              <a:solidFill>
                <a:srgbClr val="000000"/>
              </a:solidFill>
              <a:round/>
              <a:tailEnd type="none" w="lg" len="lg"/>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2000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a typeface="宋体" pitchFamily="2" charset="-122"/>
              </a:endParaRPr>
            </a:p>
          </p:txBody>
        </p:sp>
        <p:sp>
          <p:nvSpPr>
            <p:cNvPr id="9" name="Line 4"/>
            <p:cNvSpPr>
              <a:spLocks noChangeShapeType="1"/>
            </p:cNvSpPr>
            <p:nvPr/>
          </p:nvSpPr>
          <p:spPr bwMode="auto">
            <a:xfrm>
              <a:off x="2700" y="1956"/>
              <a:ext cx="0" cy="1200"/>
            </a:xfrm>
            <a:prstGeom prst="line">
              <a:avLst/>
            </a:prstGeom>
            <a:noFill/>
            <a:ln w="9525">
              <a:solidFill>
                <a:srgbClr val="000000"/>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0" name="Text Box 5"/>
            <p:cNvSpPr txBox="1">
              <a:spLocks noChangeArrowheads="1"/>
            </p:cNvSpPr>
            <p:nvPr/>
          </p:nvSpPr>
          <p:spPr bwMode="auto">
            <a:xfrm>
              <a:off x="2409" y="2448"/>
              <a:ext cx="33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2" name="Text Box 6"/>
            <p:cNvSpPr txBox="1">
              <a:spLocks noChangeArrowheads="1"/>
            </p:cNvSpPr>
            <p:nvPr/>
          </p:nvSpPr>
          <p:spPr bwMode="auto">
            <a:xfrm>
              <a:off x="2832" y="2448"/>
              <a:ext cx="33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f</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3" name="Line 7"/>
            <p:cNvSpPr>
              <a:spLocks noChangeShapeType="1"/>
            </p:cNvSpPr>
            <p:nvPr/>
          </p:nvSpPr>
          <p:spPr bwMode="auto">
            <a:xfrm>
              <a:off x="1263" y="1737"/>
              <a:ext cx="945" cy="423"/>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5" name="Text Box 8"/>
            <p:cNvSpPr txBox="1">
              <a:spLocks noChangeArrowheads="1"/>
            </p:cNvSpPr>
            <p:nvPr/>
          </p:nvSpPr>
          <p:spPr bwMode="auto">
            <a:xfrm>
              <a:off x="1079" y="1488"/>
              <a:ext cx="33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j</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6" name="Text Box 9"/>
            <p:cNvSpPr txBox="1">
              <a:spLocks noChangeArrowheads="1"/>
            </p:cNvSpPr>
            <p:nvPr/>
          </p:nvSpPr>
          <p:spPr bwMode="auto">
            <a:xfrm>
              <a:off x="1619" y="1690"/>
              <a:ext cx="240"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7" name="Line 10"/>
            <p:cNvSpPr>
              <a:spLocks noChangeShapeType="1"/>
            </p:cNvSpPr>
            <p:nvPr/>
          </p:nvSpPr>
          <p:spPr bwMode="auto">
            <a:xfrm>
              <a:off x="1027" y="2160"/>
              <a:ext cx="1133" cy="192"/>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8" name="Text Box 11"/>
            <p:cNvSpPr txBox="1">
              <a:spLocks noChangeArrowheads="1"/>
            </p:cNvSpPr>
            <p:nvPr/>
          </p:nvSpPr>
          <p:spPr bwMode="auto">
            <a:xfrm>
              <a:off x="825" y="2015"/>
              <a:ext cx="204"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dirty="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9" name="Line 12"/>
            <p:cNvSpPr>
              <a:spLocks noChangeShapeType="1"/>
            </p:cNvSpPr>
            <p:nvPr/>
          </p:nvSpPr>
          <p:spPr bwMode="auto">
            <a:xfrm flipV="1">
              <a:off x="1190" y="2880"/>
              <a:ext cx="1018" cy="519"/>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0" name="Text Box 13"/>
            <p:cNvSpPr txBox="1">
              <a:spLocks noChangeArrowheads="1"/>
            </p:cNvSpPr>
            <p:nvPr/>
          </p:nvSpPr>
          <p:spPr bwMode="auto">
            <a:xfrm>
              <a:off x="972" y="3322"/>
              <a:ext cx="204"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n</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1" name="Text Box 14"/>
            <p:cNvSpPr txBox="1">
              <a:spLocks noChangeArrowheads="1"/>
            </p:cNvSpPr>
            <p:nvPr/>
          </p:nvSpPr>
          <p:spPr bwMode="auto">
            <a:xfrm>
              <a:off x="1350" y="1956"/>
              <a:ext cx="336"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dirty="0">
                  <a:ln>
                    <a:noFill/>
                  </a:ln>
                  <a:solidFill>
                    <a:srgbClr val="000000"/>
                  </a:solidFill>
                  <a:effectLst/>
                  <a:uLnTx/>
                  <a:uFillTx/>
                  <a:latin typeface="Times New Roman" panose="02020603050405020304" pitchFamily="18" charset="0"/>
                  <a:ea typeface="宋体" pitchFamily="2" charset="-122"/>
                </a:rPr>
                <a:t>j1</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2" name="Text Box 15"/>
            <p:cNvSpPr txBox="1">
              <a:spLocks noChangeArrowheads="1"/>
            </p:cNvSpPr>
            <p:nvPr/>
          </p:nvSpPr>
          <p:spPr bwMode="auto">
            <a:xfrm>
              <a:off x="1324" y="2960"/>
              <a:ext cx="336"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jn</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3" name="Text Box 16"/>
            <p:cNvSpPr txBox="1">
              <a:spLocks noChangeArrowheads="1"/>
            </p:cNvSpPr>
            <p:nvPr/>
          </p:nvSpPr>
          <p:spPr bwMode="auto">
            <a:xfrm>
              <a:off x="1409" y="2296"/>
              <a:ext cx="144" cy="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1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defTabSz="914400" eaLnBrk="1" fontAlgn="auto" latinLnBrk="0" hangingPunct="1">
                <a:lnSpc>
                  <a:spcPct val="100000"/>
                </a:lnSpc>
                <a:spcBef>
                  <a:spcPct val="1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defTabSz="914400" eaLnBrk="1" fontAlgn="auto" latinLnBrk="0" hangingPunct="1">
                <a:lnSpc>
                  <a:spcPct val="100000"/>
                </a:lnSpc>
                <a:spcBef>
                  <a:spcPct val="1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24" name="Line 17"/>
            <p:cNvSpPr>
              <a:spLocks noChangeShapeType="1"/>
            </p:cNvSpPr>
            <p:nvPr/>
          </p:nvSpPr>
          <p:spPr bwMode="auto">
            <a:xfrm>
              <a:off x="3312" y="2544"/>
              <a:ext cx="849" cy="6"/>
            </a:xfrm>
            <a:prstGeom prst="line">
              <a:avLst/>
            </a:prstGeom>
            <a:noFill/>
            <a:ln w="15875">
              <a:solidFill>
                <a:srgbClr val="000000"/>
              </a:solidFill>
              <a:round/>
              <a:tailEnd type="arrow" w="lg" len="lg"/>
            </a:ln>
            <a:extLst>
              <a:ext uri="{909E8E84-426E-40DD-AFC4-6F175D3DCCD1}">
                <a14:hiddenFill xmlns:a14="http://schemas.microsoft.com/office/drawing/2010/main">
                  <a:noFill/>
                </a14:hiddenFill>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5" name="Text Box 18"/>
            <p:cNvSpPr txBox="1">
              <a:spLocks noChangeArrowheads="1"/>
            </p:cNvSpPr>
            <p:nvPr/>
          </p:nvSpPr>
          <p:spPr bwMode="auto">
            <a:xfrm>
              <a:off x="3689" y="2269"/>
              <a:ext cx="33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y</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j</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grpSp>
      <p:sp>
        <p:nvSpPr>
          <p:cNvPr id="6" name="文本占位符 3"/>
          <p:cNvSpPr txBox="1"/>
          <p:nvPr/>
        </p:nvSpPr>
        <p:spPr bwMode="auto">
          <a:xfrm>
            <a:off x="731176" y="1669415"/>
            <a:ext cx="10814118" cy="14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lang="zh-CN" altLang="en-US" sz="2400" dirty="0" smtClean="0">
                <a:hlinkClick r:id="rId1" action="ppaction://hlinkfile"/>
              </a:rPr>
              <a:t>调用</a:t>
            </a:r>
            <a:r>
              <a:rPr lang="en-US" altLang="zh-CN" sz="2400" dirty="0" err="1" smtClean="0">
                <a:hlinkClick r:id="rId1" action="ppaction://hlinkfile"/>
              </a:rPr>
              <a:t>sklearn.</a:t>
            </a:r>
            <a:r>
              <a:rPr lang="en-US" altLang="zh-CN" sz="2400" dirty="0" err="1">
                <a:sym typeface="+mn-ea"/>
                <a:hlinkClick r:id="rId1" action="ppaction://hlinkfile"/>
              </a:rPr>
              <a:t>linear_model</a:t>
            </a:r>
            <a:r>
              <a:rPr lang="zh-CN" altLang="en-US" sz="2400" dirty="0" smtClean="0">
                <a:hlinkClick r:id="rId1" action="ppaction://hlinkfile"/>
              </a:rPr>
              <a:t>库下的</a:t>
            </a:r>
            <a:r>
              <a:rPr lang="en-US" altLang="zh-CN" sz="2400" dirty="0" err="1">
                <a:hlinkClick r:id="rId1" action="ppaction://hlinkfile"/>
              </a:rPr>
              <a:t>Perceptron</a:t>
            </a:r>
            <a:endParaRPr lang="en-US" altLang="zh-CN" sz="2400" dirty="0" err="1"/>
          </a:p>
          <a:p>
            <a:pPr indent="457200">
              <a:lnSpc>
                <a:spcPct val="100000"/>
              </a:lnSpc>
            </a:pPr>
            <a:endParaRPr lang="en-US" altLang="zh-CN" sz="2000" dirty="0"/>
          </a:p>
        </p:txBody>
      </p:sp>
      <p:grpSp>
        <p:nvGrpSpPr>
          <p:cNvPr id="27" name="组合 26"/>
          <p:cNvGrpSpPr/>
          <p:nvPr/>
        </p:nvGrpSpPr>
        <p:grpSpPr>
          <a:xfrm>
            <a:off x="2080817" y="2599676"/>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t>from sklearn.linear_model import Perceptron</a:t>
              </a:r>
              <a:endParaRPr lang="en-US" altLang="zh-CN" sz="2000" b="0" dirty="0"/>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521930" y="4914407"/>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预测：</a:t>
            </a:r>
            <a:endParaRPr lang="zh-CN" altLang="en-US" sz="2000" dirty="0">
              <a:latin typeface="+mn-ea"/>
            </a:endParaRPr>
          </a:p>
        </p:txBody>
      </p:sp>
      <p:grpSp>
        <p:nvGrpSpPr>
          <p:cNvPr id="31" name="组合 30"/>
          <p:cNvGrpSpPr/>
          <p:nvPr/>
        </p:nvGrpSpPr>
        <p:grpSpPr>
          <a:xfrm>
            <a:off x="2080816" y="3655553"/>
            <a:ext cx="4964561" cy="836127"/>
            <a:chOff x="2080816" y="4437873"/>
            <a:chExt cx="4964561" cy="836127"/>
          </a:xfrm>
        </p:grpSpPr>
        <p:sp>
          <p:nvSpPr>
            <p:cNvPr id="32" name="矩形 31"/>
            <p:cNvSpPr/>
            <p:nvPr/>
          </p:nvSpPr>
          <p:spPr>
            <a:xfrm>
              <a:off x="2080816" y="4437874"/>
              <a:ext cx="4964561" cy="835025"/>
            </a:xfrm>
            <a:prstGeom prst="rect">
              <a:avLst/>
            </a:prstGeom>
          </p:spPr>
          <p:txBody>
            <a:bodyPr wrap="square">
              <a:spAutoFit/>
            </a:bodyPr>
            <a:lstStyle/>
            <a:p>
              <a:pPr>
                <a:spcBef>
                  <a:spcPts val="1000"/>
                </a:spcBef>
              </a:pPr>
              <a:r>
                <a:rPr lang="en-US" altLang="zh-CN" sz="2000" dirty="0">
                  <a:latin typeface="+mn-lt"/>
                  <a:ea typeface="+mn-ea"/>
                </a:rPr>
                <a:t>model = </a:t>
              </a:r>
              <a:r>
                <a:rPr lang="en-US" altLang="zh-CN" sz="2000" dirty="0">
                  <a:sym typeface="+mn-ea"/>
                </a:rPr>
                <a:t>Perceptron</a:t>
              </a:r>
              <a:r>
                <a:rPr lang="en-US" altLang="zh-CN" sz="2000" dirty="0">
                  <a:latin typeface="+mn-lt"/>
                  <a:ea typeface="+mn-ea"/>
                </a:rPr>
                <a:t>()</a:t>
              </a:r>
              <a:endParaRPr lang="en-US" altLang="zh-CN" sz="2000" dirty="0">
                <a:latin typeface="+mn-lt"/>
                <a:ea typeface="+mn-ea"/>
              </a:endParaRPr>
            </a:p>
            <a:p>
              <a:pPr>
                <a:spcBef>
                  <a:spcPts val="1000"/>
                </a:spcBef>
              </a:pPr>
              <a:r>
                <a:rPr lang="en-US" altLang="zh-CN" sz="2000" dirty="0" err="1" smtClean="0">
                  <a:latin typeface="+mn-lt"/>
                  <a:ea typeface="+mn-ea"/>
                </a:rPr>
                <a:t>model.fit</a:t>
              </a:r>
              <a:r>
                <a:rPr lang="en-US" altLang="zh-CN" sz="2000" dirty="0" smtClean="0">
                  <a:latin typeface="+mn-lt"/>
                  <a:ea typeface="+mn-ea"/>
                </a:rPr>
                <a:t>(</a:t>
              </a:r>
              <a:r>
                <a:rPr lang="en-US" altLang="zh-CN" sz="2000" dirty="0" err="1" smtClean="0">
                  <a:latin typeface="+mn-lt"/>
                  <a:ea typeface="+mn-ea"/>
                </a:rPr>
                <a:t>X_train,y_train</a:t>
              </a:r>
              <a:r>
                <a:rPr lang="en-US" altLang="zh-CN" sz="2000" dirty="0" smtClean="0">
                  <a:latin typeface="+mn-lt"/>
                  <a:ea typeface="+mn-ea"/>
                </a:rPr>
                <a:t>)</a:t>
              </a:r>
              <a:endParaRPr lang="en-US" altLang="zh-CN" sz="2000" dirty="0" smtClean="0">
                <a:latin typeface="+mn-lt"/>
                <a:ea typeface="+mn-ea"/>
              </a:endParaRPr>
            </a:p>
          </p:txBody>
        </p:sp>
        <p:sp>
          <p:nvSpPr>
            <p:cNvPr id="33" name="矩形 32"/>
            <p:cNvSpPr/>
            <p:nvPr/>
          </p:nvSpPr>
          <p:spPr>
            <a:xfrm>
              <a:off x="2080817" y="4437873"/>
              <a:ext cx="4964560" cy="836127"/>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80817" y="4872136"/>
            <a:ext cx="3930240" cy="626146"/>
            <a:chOff x="2080817" y="5654456"/>
            <a:chExt cx="3930240" cy="626146"/>
          </a:xfrm>
        </p:grpSpPr>
        <p:sp>
          <p:nvSpPr>
            <p:cNvPr id="35" name="矩形 34"/>
            <p:cNvSpPr/>
            <p:nvPr/>
          </p:nvSpPr>
          <p:spPr>
            <a:xfrm>
              <a:off x="2080817" y="5715368"/>
              <a:ext cx="3930240" cy="400110"/>
            </a:xfrm>
            <a:prstGeom prst="rect">
              <a:avLst/>
            </a:prstGeom>
          </p:spPr>
          <p:txBody>
            <a:bodyPr wrap="square">
              <a:spAutoFit/>
            </a:bodyPr>
            <a:lstStyle/>
            <a:p>
              <a:pPr>
                <a:spcBef>
                  <a:spcPts val="1000"/>
                </a:spcBef>
              </a:pPr>
              <a:r>
                <a:rPr lang="en-US" altLang="zh-CN" sz="2000" dirty="0" smtClean="0">
                  <a:latin typeface="+mn-lt"/>
                  <a:ea typeface="+mn-ea"/>
                </a:rPr>
                <a:t>results=</a:t>
              </a:r>
              <a:r>
                <a:rPr lang="en-US" altLang="zh-CN" sz="2000" dirty="0" err="1" smtClean="0">
                  <a:latin typeface="+mn-lt"/>
                  <a:ea typeface="+mn-ea"/>
                </a:rPr>
                <a:t>model.predict</a:t>
              </a:r>
              <a:r>
                <a:rPr lang="en-US" altLang="zh-CN" sz="2000" dirty="0">
                  <a:latin typeface="+mn-lt"/>
                  <a:ea typeface="+mn-ea"/>
                </a:rPr>
                <a:t>([</a:t>
              </a:r>
              <a:r>
                <a:rPr lang="en-US" altLang="zh-CN" sz="2000" dirty="0" err="1">
                  <a:latin typeface="+mn-lt"/>
                  <a:ea typeface="+mn-ea"/>
                </a:rPr>
                <a:t>X_test</a:t>
              </a:r>
              <a:r>
                <a:rPr lang="en-US" altLang="zh-CN" sz="2000" dirty="0">
                  <a:latin typeface="+mn-lt"/>
                  <a:ea typeface="+mn-ea"/>
                </a:rPr>
                <a:t>[</a:t>
              </a:r>
              <a:r>
                <a:rPr lang="en-US" altLang="zh-CN" sz="2000" dirty="0" err="1">
                  <a:latin typeface="+mn-lt"/>
                  <a:ea typeface="+mn-ea"/>
                </a:rPr>
                <a:t>i</a:t>
              </a:r>
              <a:r>
                <a:rPr lang="en-US" altLang="zh-CN" sz="2000" dirty="0">
                  <a:latin typeface="+mn-lt"/>
                  <a:ea typeface="+mn-ea"/>
                </a:rPr>
                <a:t>,:]])</a:t>
              </a:r>
              <a:endParaRPr lang="zh-CN" altLang="en-US" sz="2000" dirty="0">
                <a:latin typeface="+mn-lt"/>
                <a:ea typeface="+mn-ea"/>
              </a:endParaRPr>
            </a:p>
          </p:txBody>
        </p:sp>
        <p:sp>
          <p:nvSpPr>
            <p:cNvPr id="36" name="矩形 35"/>
            <p:cNvSpPr/>
            <p:nvPr/>
          </p:nvSpPr>
          <p:spPr>
            <a:xfrm>
              <a:off x="2080817" y="5654456"/>
              <a:ext cx="3930240"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p:cNvSpPr txBox="1"/>
          <p:nvPr/>
        </p:nvSpPr>
        <p:spPr bwMode="auto">
          <a:xfrm>
            <a:off x="259840" y="2709550"/>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7" name="文本占位符 3"/>
          <p:cNvSpPr txBox="1"/>
          <p:nvPr/>
        </p:nvSpPr>
        <p:spPr bwMode="auto">
          <a:xfrm>
            <a:off x="259840" y="3789084"/>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模型训练：</a:t>
            </a:r>
            <a:endParaRPr lang="zh-CN" altLang="en-US" sz="2000" dirty="0">
              <a:latin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1085" y="3054985"/>
            <a:ext cx="593344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938"/>
            <a:ext cx="550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buClrTx/>
              <a:buSzTx/>
            </a:pPr>
            <a:r>
              <a:rPr lang="en-US" altLang="zh-CN" sz="2800" dirty="0" smtClean="0">
                <a:solidFill>
                  <a:srgbClr val="595959"/>
                </a:solidFill>
                <a:latin typeface="Impact" panose="020B0806030902050204" pitchFamily="34" charset="0"/>
                <a:ea typeface="微软雅黑" panose="020B0503020204020204" pitchFamily="34" charset="-122"/>
              </a:rPr>
              <a:t>01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人工神经网络 vs 生物神经网络</a:t>
            </a:r>
            <a:endPar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endParaRPr>
          </a:p>
        </p:txBody>
      </p:sp>
      <p:sp>
        <p:nvSpPr>
          <p:cNvPr id="9220" name="TextBox 10"/>
          <p:cNvSpPr txBox="1">
            <a:spLocks noChangeArrowheads="1"/>
          </p:cNvSpPr>
          <p:nvPr/>
        </p:nvSpPr>
        <p:spPr bwMode="auto">
          <a:xfrm>
            <a:off x="5181600" y="2412842"/>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lnSpc>
                <a:spcPct val="100000"/>
              </a:lnSpc>
              <a:buClrTx/>
              <a:buSzTx/>
            </a:pPr>
            <a:r>
              <a:rPr lang="en-US" altLang="zh-CN" sz="2800" dirty="0">
                <a:solidFill>
                  <a:srgbClr val="595959"/>
                </a:solidFill>
                <a:latin typeface="Impact" panose="020B0806030902050204" pitchFamily="34" charset="0"/>
                <a:ea typeface="微软雅黑" panose="020B0503020204020204" pitchFamily="34" charset="-122"/>
              </a:rPr>
              <a:t>02   </a:t>
            </a:r>
            <a:r>
              <a:rPr lang="en-US" altLang="zh-CN" sz="2800" dirty="0" smtClean="0">
                <a:solidFill>
                  <a:srgbClr val="595959"/>
                </a:solidFill>
                <a:latin typeface="Impact" panose="020B0806030902050204" pitchFamily="34" charset="0"/>
                <a:ea typeface="微软雅黑" panose="020B0503020204020204" pitchFamily="34" charset="-122"/>
              </a:rPr>
              <a:t>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感知器原理与算法实现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chemeClr val="bg1"/>
                </a:solidFill>
                <a:latin typeface="Impact" panose="020B0806030902050204" pitchFamily="34" charset="0"/>
                <a:ea typeface="微软雅黑" panose="020B0503020204020204" pitchFamily="34" charset="-122"/>
              </a:rPr>
              <a:t>03    </a:t>
            </a:r>
            <a:r>
              <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rPr>
              <a:t>神经网络原理与算法实现</a:t>
            </a:r>
            <a:endPar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sp>
        <p:nvSpPr>
          <p:cNvPr id="9222" name="TextBox 11"/>
          <p:cNvSpPr txBox="1">
            <a:spLocks noChangeArrowheads="1"/>
          </p:cNvSpPr>
          <p:nvPr/>
        </p:nvSpPr>
        <p:spPr bwMode="auto">
          <a:xfrm>
            <a:off x="5181600" y="3922713"/>
            <a:ext cx="65576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marL="0" lvl="1"/>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神经网络拓扑结构 vs 深度学习框架</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单层感知器网络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1" name="文本占位符 3"/>
              <p:cNvSpPr txBox="1"/>
              <p:nvPr/>
            </p:nvSpPr>
            <p:spPr bwMode="auto">
              <a:xfrm>
                <a:off x="858148" y="4683446"/>
                <a:ext cx="10563831" cy="158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14:m>
                  <m:oMath xmlns:m="http://schemas.openxmlformats.org/officeDocument/2006/math">
                    <m:r>
                      <m:rPr>
                        <m:sty m:val="p"/>
                      </m:rPr>
                      <a:rPr lang="en-US" altLang="zh-CN" sz="2400" smtClean="0">
                        <a:latin typeface="Cambria Math" panose="02040503050406030204" pitchFamily="18" charset="0"/>
                        <a:ea typeface="微软雅黑" panose="020B0503020204020204" pitchFamily="34" charset="-122"/>
                        <a:cs typeface="Cambria Math" panose="02040503050406030204" pitchFamily="18" charset="0"/>
                      </a:rPr>
                      <m:t>x</m:t>
                    </m:r>
                    <m:r>
                      <a:rPr lang="en-US" altLang="zh-CN" sz="2400" smtClean="0">
                        <a:latin typeface="Cambria Math" panose="02040503050406030204" pitchFamily="18" charset="0"/>
                        <a:ea typeface="MS Mincho" charset="0"/>
                        <a:cs typeface="Cambria Math" panose="02040503050406030204" pitchFamily="18" charset="0"/>
                      </a:rPr>
                      <m:t>=[</m:t>
                    </m:r>
                    <m:sSub>
                      <m:sSubPr>
                        <m:ctrlPr>
                          <a:rPr lang="zh-CN" altLang="zh-CN" sz="24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i="1">
                            <a:latin typeface="Cambria Math" panose="02040503050406030204" pitchFamily="18" charset="0"/>
                            <a:ea typeface="MS Mincho" charset="0"/>
                            <a:cs typeface="Cambria Math" panose="02040503050406030204" pitchFamily="18" charset="0"/>
                          </a:rPr>
                          <m:t>1</m:t>
                        </m:r>
                      </m:sub>
                    </m:sSub>
                    <m:r>
                      <a:rPr lang="zh-CN" altLang="zh-CN" sz="2400">
                        <a:latin typeface="Cambria Math" panose="02040503050406030204" pitchFamily="18" charset="0"/>
                        <a:ea typeface="MS Mincho" charset="0"/>
                        <a:cs typeface="Cambria Math" panose="02040503050406030204" pitchFamily="18" charset="0"/>
                      </a:rPr>
                      <m:t>，</m:t>
                    </m:r>
                    <m:sSub>
                      <m:sSubPr>
                        <m:ctrlPr>
                          <a:rPr lang="zh-CN" altLang="zh-CN" sz="24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i="1">
                            <a:latin typeface="Cambria Math" panose="02040503050406030204" pitchFamily="18" charset="0"/>
                            <a:ea typeface="MS Mincho" charset="0"/>
                            <a:cs typeface="Cambria Math" panose="02040503050406030204" pitchFamily="18" charset="0"/>
                          </a:rPr>
                          <m:t>2</m:t>
                        </m:r>
                      </m:sub>
                    </m:sSub>
                    <m:r>
                      <a:rPr lang="en-US" altLang="zh-CN" sz="2400">
                        <a:latin typeface="Cambria Math" panose="02040503050406030204" pitchFamily="18" charset="0"/>
                        <a:ea typeface="MS Mincho" charset="0"/>
                        <a:cs typeface="Cambria Math" panose="02040503050406030204" pitchFamily="18" charset="0"/>
                      </a:rPr>
                      <m:t>…</m:t>
                    </m:r>
                    <m:sSub>
                      <m:sSubPr>
                        <m:ctrlPr>
                          <a:rPr lang="zh-CN" altLang="zh-CN" sz="24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𝑛</m:t>
                        </m:r>
                      </m:sub>
                    </m:sSub>
                    <m:r>
                      <a:rPr lang="en-US" altLang="zh-CN" sz="2400">
                        <a:latin typeface="Cambria Math" panose="02040503050406030204" pitchFamily="18" charset="0"/>
                        <a:ea typeface="MS Mincho" charset="0"/>
                        <a:cs typeface="Cambria Math" panose="02040503050406030204" pitchFamily="18" charset="0"/>
                      </a:rPr>
                      <m:t>]</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是输入特征向量</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14:m>
                  <m:oMath xmlns:m="http://schemas.openxmlformats.org/officeDocument/2006/math">
                    <m:sSub>
                      <m:sSubPr>
                        <m:ctrlPr>
                          <a:rPr lang="zh-CN" altLang="en-US" sz="2400" i="1" dirty="0"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dirty="0">
                            <a:latin typeface="Cambria Math" panose="02040503050406030204" pitchFamily="18" charset="0"/>
                            <a:ea typeface="微软雅黑" panose="020B0503020204020204" pitchFamily="34" charset="-122"/>
                            <a:cs typeface="Cambria Math" panose="02040503050406030204" pitchFamily="18" charset="0"/>
                          </a:rPr>
                          <m:t>𝑤</m:t>
                        </m:r>
                      </m:e>
                      <m:sub>
                        <m:r>
                          <a:rPr lang="zh-CN" altLang="en-US" sz="2400" i="1" dirty="0">
                            <a:latin typeface="Cambria Math" panose="02040503050406030204" pitchFamily="18" charset="0"/>
                            <a:ea typeface="微软雅黑" panose="020B0503020204020204" pitchFamily="34" charset="-122"/>
                            <a:cs typeface="Cambria Math" panose="02040503050406030204" pitchFamily="18" charset="0"/>
                          </a:rPr>
                          <m:t>𝑗𝑖</m:t>
                        </m:r>
                      </m:sub>
                    </m:sSub>
                    <m:r>
                      <a:rPr lang="en-US" altLang="zh-CN" sz="2400" b="1" i="1" dirty="0" smtClean="0">
                        <a:latin typeface="Cambria Math" panose="02040503050406030204" pitchFamily="18" charset="0"/>
                        <a:ea typeface="MS Mincho" charset="0"/>
                        <a:cs typeface="Cambria Math" panose="02040503050406030204" pitchFamily="18" charset="0"/>
                      </a:rPr>
                      <m:t> </m:t>
                    </m:r>
                    <m:r>
                      <a:rPr lang="zh-CN" altLang="en-US" sz="2400" i="1" dirty="0">
                        <a:latin typeface="Cambria Math" panose="02040503050406030204" pitchFamily="18" charset="0"/>
                        <a:ea typeface="MS Mincho" charset="0"/>
                        <a:cs typeface="Cambria Math" panose="02040503050406030204" pitchFamily="18" charset="0"/>
                      </a:rPr>
                      <m:t>是</m:t>
                    </m:r>
                  </m:oMath>
                </a14:m>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 </a:t>
                </a:r>
                <a14:m>
                  <m:oMath xmlns:m="http://schemas.openxmlformats.org/officeDocument/2006/math">
                    <m:sSub>
                      <m:sSubPr>
                        <m:ctrlPr>
                          <a:rPr lang="zh-CN" altLang="zh-CN" sz="24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e>
                      <m:sub>
                        <m:r>
                          <m:rPr>
                            <m:sty m:val="p"/>
                          </m:rPr>
                          <a:rPr lang="en-US" altLang="zh-CN" sz="2400" i="1">
                            <a:latin typeface="Cambria Math" panose="02040503050406030204" pitchFamily="18" charset="0"/>
                            <a:ea typeface="微软雅黑" panose="020B0503020204020204" pitchFamily="34" charset="-122"/>
                            <a:cs typeface="Cambria Math" panose="02040503050406030204" pitchFamily="18" charset="0"/>
                          </a:rPr>
                          <m:t>i</m:t>
                        </m:r>
                      </m:sub>
                    </m:sSub>
                  </m:oMath>
                </a14:m>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到神经元 </a:t>
                </a:r>
                <a14:m>
                  <m:oMath xmlns:m="http://schemas.openxmlformats.org/officeDocument/2006/math">
                    <m:r>
                      <m:rPr>
                        <m:sty m:val="p"/>
                      </m:rPr>
                      <a:rPr lang="en-US" altLang="zh-CN" sz="2400" i="1" dirty="0" smtClean="0">
                        <a:latin typeface="Cambria Math" panose="02040503050406030204" pitchFamily="18" charset="0"/>
                        <a:ea typeface="微软雅黑" panose="020B0503020204020204" pitchFamily="34" charset="-122"/>
                        <a:cs typeface="Cambria Math" panose="02040503050406030204" pitchFamily="18" charset="0"/>
                      </a:rPr>
                      <m:t>j</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的连接权</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输出量 </a:t>
                </a:r>
                <a14:m>
                  <m:oMath xmlns:m="http://schemas.openxmlformats.org/officeDocument/2006/math">
                    <m:sSub>
                      <m:sSubPr>
                        <m:ctrlPr>
                          <a:rPr lang="zh-CN" altLang="en-US" sz="2400" b="0" i="1" dirty="0"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t>𝑦</m:t>
                        </m:r>
                      </m:e>
                      <m:sub>
                        <m: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t>𝑗</m:t>
                        </m:r>
                      </m:sub>
                    </m:sSub>
                  </m:oMath>
                </a14:m>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 </a:t>
                </a:r>
                <a14:m>
                  <m:oMath xmlns:m="http://schemas.openxmlformats.org/officeDocument/2006/math">
                    <m:d>
                      <m:dPr>
                        <m:ctrlPr>
                          <a:rPr lang="zh-CN" altLang="en-US" sz="2400" b="0" i="1" dirty="0" smtClean="0">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t>𝑗</m:t>
                        </m:r>
                        <m:r>
                          <a:rPr lang="zh-CN" altLang="en-US" sz="2400" b="0" i="0" dirty="0">
                            <a:latin typeface="Cambria Math" panose="02040503050406030204" pitchFamily="18" charset="0"/>
                            <a:ea typeface="MS Mincho" charset="0"/>
                            <a:cs typeface="Cambria Math" panose="02040503050406030204" pitchFamily="18" charset="0"/>
                          </a:rPr>
                          <m:t>=</m:t>
                        </m:r>
                        <m:r>
                          <a:rPr lang="zh-CN" altLang="en-US" sz="2400" b="0" i="0" dirty="0">
                            <a:latin typeface="Cambria Math" panose="02040503050406030204" pitchFamily="18" charset="0"/>
                            <a:ea typeface="MS Mincho" charset="0"/>
                            <a:cs typeface="Cambria Math" panose="02040503050406030204" pitchFamily="18" charset="0"/>
                          </a:rPr>
                          <m:t>1</m:t>
                        </m:r>
                        <m:r>
                          <a:rPr lang="zh-CN" altLang="en-US" sz="2400" b="0" i="0" dirty="0">
                            <a:latin typeface="Cambria Math" panose="02040503050406030204" pitchFamily="18" charset="0"/>
                            <a:ea typeface="MS Mincho" charset="0"/>
                            <a:cs typeface="Cambria Math" panose="02040503050406030204" pitchFamily="18" charset="0"/>
                          </a:rPr>
                          <m:t>,</m:t>
                        </m:r>
                        <m:r>
                          <a:rPr lang="zh-CN" altLang="en-US" sz="2400" b="0" i="0" dirty="0">
                            <a:latin typeface="Cambria Math" panose="02040503050406030204" pitchFamily="18" charset="0"/>
                            <a:ea typeface="MS Mincho" charset="0"/>
                            <a:cs typeface="Cambria Math" panose="02040503050406030204" pitchFamily="18" charset="0"/>
                          </a:rPr>
                          <m:t>2</m:t>
                        </m:r>
                        <m:r>
                          <a:rPr lang="zh-CN" altLang="en-US" sz="2400" b="0" i="0" dirty="0">
                            <a:latin typeface="Cambria Math" panose="02040503050406030204" pitchFamily="18" charset="0"/>
                            <a:ea typeface="MS Mincho" charset="0"/>
                            <a:cs typeface="Cambria Math" panose="02040503050406030204" pitchFamily="18" charset="0"/>
                          </a:rPr>
                          <m:t>⋯</m:t>
                        </m:r>
                        <m: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t>𝑚</m:t>
                        </m:r>
                      </m:e>
                    </m:d>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是按照不同特征的分类结果</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文本占位符 3"/>
              <p:cNvSpPr txBox="1">
                <a:spLocks noRot="1" noChangeAspect="1" noMove="1" noResize="1" noEditPoints="1" noAdjustHandles="1" noChangeArrowheads="1" noChangeShapeType="1" noTextEdit="1"/>
              </p:cNvSpPr>
              <p:nvPr/>
            </p:nvSpPr>
            <p:spPr bwMode="auto">
              <a:xfrm>
                <a:off x="858148" y="4683446"/>
                <a:ext cx="10563831" cy="1586583"/>
              </a:xfrm>
              <a:prstGeom prst="rect">
                <a:avLst/>
              </a:prstGeom>
              <a:blipFill rotWithShape="1">
                <a:blip r:embed="rId1"/>
                <a:stretch>
                  <a:fillRect l="-2" t="-20" r="2"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 name="Group 4"/>
          <p:cNvGrpSpPr/>
          <p:nvPr/>
        </p:nvGrpSpPr>
        <p:grpSpPr bwMode="auto">
          <a:xfrm>
            <a:off x="3171825" y="1631659"/>
            <a:ext cx="5848350" cy="2803525"/>
            <a:chOff x="1068" y="2016"/>
            <a:chExt cx="3684" cy="1766"/>
          </a:xfrm>
        </p:grpSpPr>
        <p:sp>
          <p:nvSpPr>
            <p:cNvPr id="6" name="Oval 5"/>
            <p:cNvSpPr>
              <a:spLocks noChangeArrowheads="1"/>
            </p:cNvSpPr>
            <p:nvPr/>
          </p:nvSpPr>
          <p:spPr bwMode="auto">
            <a:xfrm>
              <a:off x="1152" y="2592"/>
              <a:ext cx="432" cy="432"/>
            </a:xfrm>
            <a:prstGeom prst="ellipse">
              <a:avLst/>
            </a:prstGeom>
            <a:noFill/>
            <a:ln w="9525">
              <a:solidFill>
                <a:srgbClr val="000000"/>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2000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a typeface="宋体" pitchFamily="2" charset="-122"/>
              </a:endParaRPr>
            </a:p>
          </p:txBody>
        </p:sp>
        <p:sp>
          <p:nvSpPr>
            <p:cNvPr id="7" name="Text Box 6"/>
            <p:cNvSpPr txBox="1">
              <a:spLocks noChangeArrowheads="1"/>
            </p:cNvSpPr>
            <p:nvPr/>
          </p:nvSpPr>
          <p:spPr bwMode="auto">
            <a:xfrm>
              <a:off x="1248" y="2688"/>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8" name="Oval 7"/>
            <p:cNvSpPr>
              <a:spLocks noChangeArrowheads="1"/>
            </p:cNvSpPr>
            <p:nvPr/>
          </p:nvSpPr>
          <p:spPr bwMode="auto">
            <a:xfrm>
              <a:off x="2304" y="2604"/>
              <a:ext cx="432" cy="432"/>
            </a:xfrm>
            <a:prstGeom prst="ellipse">
              <a:avLst/>
            </a:prstGeom>
            <a:noFill/>
            <a:ln w="9525">
              <a:solidFill>
                <a:srgbClr val="000000"/>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2000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a typeface="宋体" pitchFamily="2" charset="-122"/>
              </a:endParaRPr>
            </a:p>
          </p:txBody>
        </p:sp>
        <p:sp>
          <p:nvSpPr>
            <p:cNvPr id="9" name="Text Box 8"/>
            <p:cNvSpPr txBox="1">
              <a:spLocks noChangeArrowheads="1"/>
            </p:cNvSpPr>
            <p:nvPr/>
          </p:nvSpPr>
          <p:spPr bwMode="auto">
            <a:xfrm>
              <a:off x="2400" y="2700"/>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r>
                <a:rPr kumimoji="1" lang="en-US" altLang="zh-CN" sz="2400" b="1" i="0" u="none" strike="noStrike" kern="0" cap="none" spc="0" normalizeH="0" baseline="-25000" noProof="0" dirty="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2</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0" name="Oval 9"/>
            <p:cNvSpPr>
              <a:spLocks noChangeArrowheads="1"/>
            </p:cNvSpPr>
            <p:nvPr/>
          </p:nvSpPr>
          <p:spPr bwMode="auto">
            <a:xfrm>
              <a:off x="4032" y="2580"/>
              <a:ext cx="432" cy="432"/>
            </a:xfrm>
            <a:prstGeom prst="ellipse">
              <a:avLst/>
            </a:prstGeom>
            <a:noFill/>
            <a:ln w="9525">
              <a:solidFill>
                <a:srgbClr val="000000"/>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2000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a typeface="宋体" pitchFamily="2" charset="-122"/>
              </a:endParaRPr>
            </a:p>
          </p:txBody>
        </p:sp>
        <p:sp>
          <p:nvSpPr>
            <p:cNvPr id="12" name="Text Box 10"/>
            <p:cNvSpPr txBox="1">
              <a:spLocks noChangeArrowheads="1"/>
            </p:cNvSpPr>
            <p:nvPr/>
          </p:nvSpPr>
          <p:spPr bwMode="auto">
            <a:xfrm>
              <a:off x="4128" y="2676"/>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sym typeface="Symbol" panose="05050102010706020507" pitchFamily="18" charset="2"/>
                </a:rPr>
                <a:t>m</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3" name="Text Box 11"/>
            <p:cNvSpPr txBox="1">
              <a:spLocks noChangeArrowheads="1"/>
            </p:cNvSpPr>
            <p:nvPr/>
          </p:nvSpPr>
          <p:spPr bwMode="auto">
            <a:xfrm>
              <a:off x="2976" y="2640"/>
              <a:ext cx="8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  ·  ·</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4" name="Text Box 12"/>
            <p:cNvSpPr txBox="1">
              <a:spLocks noChangeArrowheads="1"/>
            </p:cNvSpPr>
            <p:nvPr/>
          </p:nvSpPr>
          <p:spPr bwMode="auto">
            <a:xfrm>
              <a:off x="1248" y="355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5" name="Text Box 13"/>
            <p:cNvSpPr txBox="1">
              <a:spLocks noChangeArrowheads="1"/>
            </p:cNvSpPr>
            <p:nvPr/>
          </p:nvSpPr>
          <p:spPr bwMode="auto">
            <a:xfrm>
              <a:off x="2448" y="355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2</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16" name="Text Box 14"/>
            <p:cNvSpPr txBox="1">
              <a:spLocks noChangeArrowheads="1"/>
            </p:cNvSpPr>
            <p:nvPr/>
          </p:nvSpPr>
          <p:spPr bwMode="auto">
            <a:xfrm>
              <a:off x="4176" y="3504"/>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itchFamily="2" charset="-122"/>
                </a:rPr>
                <a:t>x</a:t>
              </a:r>
              <a:r>
                <a:rPr kumimoji="1" lang="en-US" altLang="zh-CN" sz="2400" b="1" i="0" u="none" strike="noStrike" kern="0" cap="none" spc="0" normalizeH="0" baseline="-25000" noProof="0" dirty="0" err="1">
                  <a:ln>
                    <a:noFill/>
                  </a:ln>
                  <a:solidFill>
                    <a:srgbClr val="000000"/>
                  </a:solidFill>
                  <a:effectLst/>
                  <a:uLnTx/>
                  <a:uFillTx/>
                  <a:latin typeface="Times New Roman" panose="02020603050405020304" pitchFamily="18" charset="0"/>
                  <a:ea typeface="宋体" pitchFamily="2" charset="-122"/>
                </a:rPr>
                <a:t>n</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17" name="Line 15"/>
            <p:cNvSpPr>
              <a:spLocks noChangeShapeType="1"/>
            </p:cNvSpPr>
            <p:nvPr/>
          </p:nvSpPr>
          <p:spPr bwMode="auto">
            <a:xfrm flipV="1">
              <a:off x="1344" y="3024"/>
              <a:ext cx="0" cy="528"/>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8" name="Line 16"/>
            <p:cNvSpPr>
              <a:spLocks noChangeShapeType="1"/>
            </p:cNvSpPr>
            <p:nvPr/>
          </p:nvSpPr>
          <p:spPr bwMode="auto">
            <a:xfrm flipV="1">
              <a:off x="1344" y="3024"/>
              <a:ext cx="1152" cy="528"/>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19" name="Line 17"/>
            <p:cNvSpPr>
              <a:spLocks noChangeShapeType="1"/>
            </p:cNvSpPr>
            <p:nvPr/>
          </p:nvSpPr>
          <p:spPr bwMode="auto">
            <a:xfrm flipV="1">
              <a:off x="1344" y="3024"/>
              <a:ext cx="2880" cy="528"/>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0" name="Line 18"/>
            <p:cNvSpPr>
              <a:spLocks noChangeShapeType="1"/>
            </p:cNvSpPr>
            <p:nvPr/>
          </p:nvSpPr>
          <p:spPr bwMode="auto">
            <a:xfrm flipH="1" flipV="1">
              <a:off x="1344" y="3024"/>
              <a:ext cx="1248" cy="480"/>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1" name="Line 19"/>
            <p:cNvSpPr>
              <a:spLocks noChangeShapeType="1"/>
            </p:cNvSpPr>
            <p:nvPr/>
          </p:nvSpPr>
          <p:spPr bwMode="auto">
            <a:xfrm flipV="1">
              <a:off x="2592" y="3024"/>
              <a:ext cx="0" cy="480"/>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2" name="Line 20"/>
            <p:cNvSpPr>
              <a:spLocks noChangeShapeType="1"/>
            </p:cNvSpPr>
            <p:nvPr/>
          </p:nvSpPr>
          <p:spPr bwMode="auto">
            <a:xfrm flipV="1">
              <a:off x="2592" y="3024"/>
              <a:ext cx="1728" cy="480"/>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3" name="Line 21"/>
            <p:cNvSpPr>
              <a:spLocks noChangeShapeType="1"/>
            </p:cNvSpPr>
            <p:nvPr/>
          </p:nvSpPr>
          <p:spPr bwMode="auto">
            <a:xfrm flipV="1">
              <a:off x="4320" y="3024"/>
              <a:ext cx="0" cy="432"/>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4" name="Line 22"/>
            <p:cNvSpPr>
              <a:spLocks noChangeShapeType="1"/>
            </p:cNvSpPr>
            <p:nvPr/>
          </p:nvSpPr>
          <p:spPr bwMode="auto">
            <a:xfrm flipH="1" flipV="1">
              <a:off x="1392" y="3024"/>
              <a:ext cx="2928" cy="432"/>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5" name="Line 23"/>
            <p:cNvSpPr>
              <a:spLocks noChangeShapeType="1"/>
            </p:cNvSpPr>
            <p:nvPr/>
          </p:nvSpPr>
          <p:spPr bwMode="auto">
            <a:xfrm flipH="1" flipV="1">
              <a:off x="2592" y="3024"/>
              <a:ext cx="1728" cy="432"/>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6" name="Line 24"/>
            <p:cNvSpPr>
              <a:spLocks noChangeShapeType="1"/>
            </p:cNvSpPr>
            <p:nvPr/>
          </p:nvSpPr>
          <p:spPr bwMode="auto">
            <a:xfrm flipV="1">
              <a:off x="1344" y="2112"/>
              <a:ext cx="0" cy="480"/>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7" name="Line 25"/>
            <p:cNvSpPr>
              <a:spLocks noChangeShapeType="1"/>
            </p:cNvSpPr>
            <p:nvPr/>
          </p:nvSpPr>
          <p:spPr bwMode="auto">
            <a:xfrm flipV="1">
              <a:off x="2544" y="2112"/>
              <a:ext cx="0" cy="480"/>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8" name="Line 26"/>
            <p:cNvSpPr>
              <a:spLocks noChangeShapeType="1"/>
            </p:cNvSpPr>
            <p:nvPr/>
          </p:nvSpPr>
          <p:spPr bwMode="auto">
            <a:xfrm flipV="1">
              <a:off x="4272" y="2160"/>
              <a:ext cx="0" cy="432"/>
            </a:xfrm>
            <a:prstGeom prst="line">
              <a:avLst/>
            </a:prstGeom>
            <a:noFill/>
            <a:ln w="9525">
              <a:solidFill>
                <a:srgbClr val="000000"/>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pitchFamily="18" charset="0"/>
              </a:endParaRPr>
            </a:p>
          </p:txBody>
        </p:sp>
        <p:sp>
          <p:nvSpPr>
            <p:cNvPr id="29" name="Text Box 27"/>
            <p:cNvSpPr txBox="1">
              <a:spLocks noChangeArrowheads="1"/>
            </p:cNvSpPr>
            <p:nvPr/>
          </p:nvSpPr>
          <p:spPr bwMode="auto">
            <a:xfrm>
              <a:off x="1440" y="201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y</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30" name="Text Box 28"/>
            <p:cNvSpPr txBox="1">
              <a:spLocks noChangeArrowheads="1"/>
            </p:cNvSpPr>
            <p:nvPr/>
          </p:nvSpPr>
          <p:spPr bwMode="auto">
            <a:xfrm>
              <a:off x="2640" y="201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y</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2</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31" name="Text Box 29"/>
            <p:cNvSpPr txBox="1">
              <a:spLocks noChangeArrowheads="1"/>
            </p:cNvSpPr>
            <p:nvPr/>
          </p:nvSpPr>
          <p:spPr bwMode="auto">
            <a:xfrm>
              <a:off x="4368" y="201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y</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m</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32" name="Text Box 30"/>
            <p:cNvSpPr txBox="1">
              <a:spLocks noChangeArrowheads="1"/>
            </p:cNvSpPr>
            <p:nvPr/>
          </p:nvSpPr>
          <p:spPr bwMode="auto">
            <a:xfrm>
              <a:off x="1068" y="3060"/>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11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33" name="Text Box 31"/>
            <p:cNvSpPr txBox="1">
              <a:spLocks noChangeArrowheads="1"/>
            </p:cNvSpPr>
            <p:nvPr/>
          </p:nvSpPr>
          <p:spPr bwMode="auto">
            <a:xfrm>
              <a:off x="1488" y="307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dirty="0">
                  <a:ln>
                    <a:noFill/>
                  </a:ln>
                  <a:solidFill>
                    <a:srgbClr val="000000"/>
                  </a:solidFill>
                  <a:effectLst/>
                  <a:uLnTx/>
                  <a:uFillTx/>
                  <a:latin typeface="Times New Roman" panose="02020603050405020304" pitchFamily="18" charset="0"/>
                  <a:ea typeface="宋体" pitchFamily="2" charset="-122"/>
                </a:rPr>
                <a:t>12</a:t>
              </a:r>
              <a:endPar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endParaRPr>
            </a:p>
          </p:txBody>
        </p:sp>
        <p:sp>
          <p:nvSpPr>
            <p:cNvPr id="34" name="Text Box 32"/>
            <p:cNvSpPr txBox="1">
              <a:spLocks noChangeArrowheads="1"/>
            </p:cNvSpPr>
            <p:nvPr/>
          </p:nvSpPr>
          <p:spPr bwMode="auto">
            <a:xfrm>
              <a:off x="1680"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1n</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35" name="Text Box 33"/>
            <p:cNvSpPr txBox="1">
              <a:spLocks noChangeArrowheads="1"/>
            </p:cNvSpPr>
            <p:nvPr/>
          </p:nvSpPr>
          <p:spPr bwMode="auto">
            <a:xfrm>
              <a:off x="3648" y="2832"/>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m1</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sp>
          <p:nvSpPr>
            <p:cNvPr id="36" name="Text Box 34"/>
            <p:cNvSpPr txBox="1">
              <a:spLocks noChangeArrowheads="1"/>
            </p:cNvSpPr>
            <p:nvPr/>
          </p:nvSpPr>
          <p:spPr bwMode="auto">
            <a:xfrm>
              <a:off x="4368" y="2976"/>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rPr>
                <a:t>w</a:t>
              </a:r>
              <a:r>
                <a:rPr kumimoji="1" lang="en-US" altLang="zh-CN" sz="2400" b="1" i="0" u="none" strike="noStrike" kern="0" cap="none" spc="0" normalizeH="0" baseline="-25000" noProof="0">
                  <a:ln>
                    <a:noFill/>
                  </a:ln>
                  <a:solidFill>
                    <a:srgbClr val="000000"/>
                  </a:solidFill>
                  <a:effectLst/>
                  <a:uLnTx/>
                  <a:uFillTx/>
                  <a:latin typeface="Times New Roman" panose="02020603050405020304" pitchFamily="18" charset="0"/>
                  <a:ea typeface="宋体" pitchFamily="2" charset="-122"/>
                </a:rPr>
                <a:t>mn</a:t>
              </a:r>
              <a:endPar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itchFamily="2"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blinds(horizontal)">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blinds(horizontal)">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单层感知器网络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1" name="文本占位符 3"/>
              <p:cNvSpPr txBox="1"/>
              <p:nvPr/>
            </p:nvSpPr>
            <p:spPr bwMode="auto">
              <a:xfrm>
                <a:off x="644606" y="1999296"/>
                <a:ext cx="10902788" cy="148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若有</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个输入样本</a:t>
                </a:r>
                <a14:m>
                  <m:oMath xmlns:m="http://schemas.openxmlformats.org/officeDocument/2006/math">
                    <m:sSup>
                      <m:sSupPr>
                        <m:ctrlPr>
                          <a:rPr lang="en-US" altLang="zh-CN" sz="2400" b="0" i="1" dirty="0" smtClean="0">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1" dirty="0" err="1">
                            <a:latin typeface="Cambria Math" panose="02040503050406030204" pitchFamily="18" charset="0"/>
                            <a:ea typeface="微软雅黑" panose="020B0503020204020204" pitchFamily="34" charset="-122"/>
                            <a:cs typeface="Cambria Math" panose="02040503050406030204" pitchFamily="18" charset="0"/>
                          </a:rPr>
                          <m:t>𝑥</m:t>
                        </m:r>
                      </m:e>
                      <m:sup>
                        <m:r>
                          <a:rPr lang="en-US" altLang="zh-CN" sz="2400" b="0" i="1" dirty="0" err="1">
                            <a:latin typeface="Cambria Math" panose="02040503050406030204" pitchFamily="18" charset="0"/>
                            <a:ea typeface="微软雅黑" panose="020B0503020204020204" pitchFamily="34" charset="-122"/>
                            <a:cs typeface="Cambria Math" panose="02040503050406030204" pitchFamily="18" charset="0"/>
                          </a:rPr>
                          <m:t>𝑝</m:t>
                        </m:r>
                      </m:sup>
                    </m:sSup>
                  </m:oMath>
                </a14:m>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(p=1,2…P)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，经过该感知器的输出</a:t>
                </a:r>
                <a14:m>
                  <m:oMath xmlns:m="http://schemas.openxmlformats.org/officeDocument/2006/math">
                    <m:sSub>
                      <m:sSubPr>
                        <m:ctrlP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t>𝑦</m:t>
                        </m:r>
                      </m:e>
                      <m:sub>
                        <m:r>
                          <a:rPr lang="zh-CN" altLang="en-US" sz="2400" b="0" i="1" dirty="0">
                            <a:latin typeface="Cambria Math" panose="02040503050406030204" pitchFamily="18" charset="0"/>
                            <a:ea typeface="微软雅黑" panose="020B0503020204020204" pitchFamily="34" charset="-122"/>
                            <a:cs typeface="Cambria Math" panose="02040503050406030204" pitchFamily="18" charset="0"/>
                          </a:rPr>
                          <m:t>𝑗</m:t>
                        </m:r>
                      </m:sub>
                    </m:sSub>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只有两种可能，即</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，从而说明它将输入模式分成了两类。</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文本占位符 3"/>
              <p:cNvSpPr txBox="1">
                <a:spLocks noRot="1" noChangeAspect="1" noMove="1" noResize="1" noEditPoints="1" noAdjustHandles="1" noChangeArrowheads="1" noChangeShapeType="1" noTextEdit="1"/>
              </p:cNvSpPr>
              <p:nvPr/>
            </p:nvSpPr>
            <p:spPr bwMode="auto">
              <a:xfrm>
                <a:off x="644606" y="1999296"/>
                <a:ext cx="10902788" cy="1481981"/>
              </a:xfrm>
              <a:prstGeom prst="rect">
                <a:avLst/>
              </a:prstGeom>
              <a:blipFill rotWithShape="1">
                <a:blip r:embed="rId1"/>
                <a:stretch>
                  <a:fillRect l="-1" t="-21" r="5" b="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Object 6"/>
              <p:cNvSpPr txBox="1"/>
              <p:nvPr/>
            </p:nvSpPr>
            <p:spPr bwMode="auto">
              <a:xfrm>
                <a:off x="1321189" y="3741347"/>
                <a:ext cx="4747004" cy="1981200"/>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𝑠</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𝑤</m:t>
                              </m:r>
                            </m:e>
                            <m:sub>
                              <m:r>
                                <a:rPr lang="zh-CN" altLang="en-US" sz="2400" i="1">
                                  <a:solidFill>
                                    <a:srgbClr val="000000"/>
                                  </a:solidFill>
                                  <a:latin typeface="Cambria Math" panose="02040503050406030204" pitchFamily="18" charset="0"/>
                                </a:rPr>
                                <m:t>𝑗𝑖</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𝑖</m:t>
                              </m:r>
                            </m:sub>
                          </m:sSub>
                        </m:e>
                      </m:nary>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𝑗</m:t>
                          </m:r>
                        </m:sub>
                      </m:sSub>
                      <m:r>
                        <a:rPr lang="en-US" altLang="zh-CN" sz="2400"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𝑗𝑖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e>
                      </m:nary>
                    </m:oMath>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𝑠</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plcHide m:val="on"/>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𝑠</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1</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𝑠</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0</m:t>
                                </m:r>
                              </m:e>
                            </m:mr>
                          </m:m>
                        </m:e>
                      </m:d>
                    </m:oMath>
                  </m:oMathPara>
                </a14:m>
                <a:endParaRPr lang="zh-CN" altLang="en-US" sz="2400" dirty="0"/>
              </a:p>
            </p:txBody>
          </p:sp>
        </mc:Choice>
        <mc:Fallback>
          <p:sp>
            <p:nvSpPr>
              <p:cNvPr id="39" name="Object 6"/>
              <p:cNvSpPr txBox="1">
                <a:spLocks noRot="1" noChangeAspect="1" noMove="1" noResize="1" noEditPoints="1" noAdjustHandles="1" noChangeArrowheads="1" noChangeShapeType="1" noTextEdit="1"/>
              </p:cNvSpPr>
              <p:nvPr/>
            </p:nvSpPr>
            <p:spPr bwMode="auto">
              <a:xfrm>
                <a:off x="1321189" y="3741347"/>
                <a:ext cx="4747004" cy="1981200"/>
              </a:xfrm>
              <a:prstGeom prst="rect">
                <a:avLst/>
              </a:prstGeom>
              <a:blipFill rotWithShape="1">
                <a:blip r:embed="rId2"/>
                <a:stretch>
                  <a:fillRect l="-8" t="-28" r="3" b="28"/>
                </a:stretch>
              </a:blipFill>
              <a:ln>
                <a:noFill/>
              </a:ln>
              <a:effectLst/>
            </p:spPr>
            <p:txBody>
              <a:bodyPr/>
              <a:lstStyle/>
              <a:p>
                <a:r>
                  <a:rPr lang="zh-CN" altLang="en-US">
                    <a:noFill/>
                  </a:rPr>
                  <a:t> </a:t>
                </a:r>
              </a:p>
            </p:txBody>
          </p:sp>
        </mc:Fallback>
      </mc:AlternateContent>
      <p:sp>
        <p:nvSpPr>
          <p:cNvPr id="7" name="Line 16"/>
          <p:cNvSpPr>
            <a:spLocks noChangeShapeType="1"/>
          </p:cNvSpPr>
          <p:nvPr/>
        </p:nvSpPr>
        <p:spPr bwMode="auto">
          <a:xfrm>
            <a:off x="6804660" y="4873625"/>
            <a:ext cx="3542665" cy="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 name="Line 17"/>
          <p:cNvSpPr>
            <a:spLocks noChangeShapeType="1"/>
          </p:cNvSpPr>
          <p:nvPr/>
        </p:nvSpPr>
        <p:spPr bwMode="auto">
          <a:xfrm flipV="1">
            <a:off x="8408670" y="3542030"/>
            <a:ext cx="0" cy="260350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 name="Text Box 18"/>
          <p:cNvSpPr txBox="1">
            <a:spLocks noChangeArrowheads="1"/>
          </p:cNvSpPr>
          <p:nvPr/>
        </p:nvSpPr>
        <p:spPr bwMode="auto">
          <a:xfrm>
            <a:off x="10145395" y="4934585"/>
            <a:ext cx="335915"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i="1">
                <a:solidFill>
                  <a:schemeClr val="tx1"/>
                </a:solidFill>
              </a:rPr>
              <a:t>x</a:t>
            </a:r>
            <a:r>
              <a:rPr lang="en-US" altLang="zh-CN" b="1" baseline="-25000">
                <a:solidFill>
                  <a:schemeClr val="tx1"/>
                </a:solidFill>
              </a:rPr>
              <a:t>1</a:t>
            </a:r>
            <a:endParaRPr lang="en-US" altLang="zh-CN" b="1">
              <a:solidFill>
                <a:schemeClr val="tx1"/>
              </a:solidFill>
            </a:endParaRPr>
          </a:p>
        </p:txBody>
      </p:sp>
      <p:sp>
        <p:nvSpPr>
          <p:cNvPr id="10" name="Text Box 19"/>
          <p:cNvSpPr txBox="1">
            <a:spLocks noChangeArrowheads="1"/>
          </p:cNvSpPr>
          <p:nvPr/>
        </p:nvSpPr>
        <p:spPr bwMode="auto">
          <a:xfrm>
            <a:off x="8475345" y="3481070"/>
            <a:ext cx="33401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i="1">
                <a:solidFill>
                  <a:schemeClr val="tx1"/>
                </a:solidFill>
              </a:rPr>
              <a:t>x</a:t>
            </a:r>
            <a:r>
              <a:rPr lang="en-US" altLang="zh-CN" b="1" baseline="-25000">
                <a:solidFill>
                  <a:schemeClr val="tx1"/>
                </a:solidFill>
              </a:rPr>
              <a:t>2</a:t>
            </a:r>
            <a:endParaRPr lang="en-US" altLang="zh-CN" b="1">
              <a:solidFill>
                <a:schemeClr val="tx1"/>
              </a:solidFill>
            </a:endParaRPr>
          </a:p>
        </p:txBody>
      </p:sp>
      <p:sp>
        <p:nvSpPr>
          <p:cNvPr id="12" name="Line 20"/>
          <p:cNvSpPr>
            <a:spLocks noChangeShapeType="1"/>
          </p:cNvSpPr>
          <p:nvPr/>
        </p:nvSpPr>
        <p:spPr bwMode="auto">
          <a:xfrm flipV="1">
            <a:off x="6737350" y="3783965"/>
            <a:ext cx="2874645" cy="163449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 name="Oval 21"/>
          <p:cNvSpPr>
            <a:spLocks noChangeArrowheads="1"/>
          </p:cNvSpPr>
          <p:nvPr/>
        </p:nvSpPr>
        <p:spPr bwMode="auto">
          <a:xfrm>
            <a:off x="7272655" y="4389120"/>
            <a:ext cx="200660" cy="181610"/>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14" name="Oval 22"/>
          <p:cNvSpPr>
            <a:spLocks noChangeArrowheads="1"/>
          </p:cNvSpPr>
          <p:nvPr/>
        </p:nvSpPr>
        <p:spPr bwMode="auto">
          <a:xfrm>
            <a:off x="7807325" y="4207510"/>
            <a:ext cx="200660" cy="181610"/>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15" name="Oval 23"/>
          <p:cNvSpPr>
            <a:spLocks noChangeArrowheads="1"/>
          </p:cNvSpPr>
          <p:nvPr/>
        </p:nvSpPr>
        <p:spPr bwMode="auto">
          <a:xfrm>
            <a:off x="6871335" y="4934585"/>
            <a:ext cx="200660" cy="181610"/>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16" name="Oval 24"/>
          <p:cNvSpPr>
            <a:spLocks noChangeArrowheads="1"/>
          </p:cNvSpPr>
          <p:nvPr/>
        </p:nvSpPr>
        <p:spPr bwMode="auto">
          <a:xfrm>
            <a:off x="8609330" y="3965575"/>
            <a:ext cx="200660" cy="181610"/>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17" name="Oval 25"/>
          <p:cNvSpPr>
            <a:spLocks noChangeArrowheads="1"/>
          </p:cNvSpPr>
          <p:nvPr/>
        </p:nvSpPr>
        <p:spPr bwMode="auto">
          <a:xfrm>
            <a:off x="7272655" y="3783965"/>
            <a:ext cx="200660" cy="181610"/>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18" name="Text Box 26"/>
          <p:cNvSpPr txBox="1">
            <a:spLocks noChangeArrowheads="1"/>
          </p:cNvSpPr>
          <p:nvPr/>
        </p:nvSpPr>
        <p:spPr bwMode="auto">
          <a:xfrm>
            <a:off x="7205345" y="5418455"/>
            <a:ext cx="2006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19" name="Text Box 27"/>
          <p:cNvSpPr txBox="1">
            <a:spLocks noChangeArrowheads="1"/>
          </p:cNvSpPr>
          <p:nvPr/>
        </p:nvSpPr>
        <p:spPr bwMode="auto">
          <a:xfrm>
            <a:off x="9210675" y="4328795"/>
            <a:ext cx="2006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20" name="Text Box 28"/>
          <p:cNvSpPr txBox="1">
            <a:spLocks noChangeArrowheads="1"/>
          </p:cNvSpPr>
          <p:nvPr/>
        </p:nvSpPr>
        <p:spPr bwMode="auto">
          <a:xfrm>
            <a:off x="7740015" y="4993640"/>
            <a:ext cx="2006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sym typeface="Symbol" panose="05050102010706020507" pitchFamily="18" charset="2"/>
              </a:rPr>
              <a:t></a:t>
            </a:r>
            <a:endParaRPr lang="en-US" altLang="zh-CN" b="1" dirty="0">
              <a:solidFill>
                <a:schemeClr val="tx1"/>
              </a:solidFill>
            </a:endParaRPr>
          </a:p>
        </p:txBody>
      </p:sp>
      <p:sp>
        <p:nvSpPr>
          <p:cNvPr id="21" name="Text Box 29"/>
          <p:cNvSpPr txBox="1">
            <a:spLocks noChangeArrowheads="1"/>
          </p:cNvSpPr>
          <p:nvPr/>
        </p:nvSpPr>
        <p:spPr bwMode="auto">
          <a:xfrm>
            <a:off x="7674610" y="5539740"/>
            <a:ext cx="19939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22" name="Text Box 30"/>
          <p:cNvSpPr txBox="1">
            <a:spLocks noChangeArrowheads="1"/>
          </p:cNvSpPr>
          <p:nvPr/>
        </p:nvSpPr>
        <p:spPr bwMode="auto">
          <a:xfrm>
            <a:off x="7339330" y="5539740"/>
            <a:ext cx="2006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23" name="Text Box 31"/>
          <p:cNvSpPr txBox="1">
            <a:spLocks noChangeArrowheads="1"/>
          </p:cNvSpPr>
          <p:nvPr/>
        </p:nvSpPr>
        <p:spPr bwMode="auto">
          <a:xfrm>
            <a:off x="9010015" y="5056505"/>
            <a:ext cx="2006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24" name="Text Box 32"/>
          <p:cNvSpPr txBox="1">
            <a:spLocks noChangeArrowheads="1"/>
          </p:cNvSpPr>
          <p:nvPr/>
        </p:nvSpPr>
        <p:spPr bwMode="auto">
          <a:xfrm>
            <a:off x="8542655" y="5358130"/>
            <a:ext cx="2006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25" name="Text Box 33"/>
          <p:cNvSpPr txBox="1">
            <a:spLocks noChangeArrowheads="1"/>
          </p:cNvSpPr>
          <p:nvPr/>
        </p:nvSpPr>
        <p:spPr bwMode="auto">
          <a:xfrm>
            <a:off x="8542655" y="4510405"/>
            <a:ext cx="2006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sym typeface="Symbol" panose="05050102010706020507" pitchFamily="18" charset="2"/>
              </a:rPr>
              <a:t></a:t>
            </a:r>
            <a:endParaRPr lang="en-US" altLang="zh-CN"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linds(horizontal)">
                                      <p:cBhvr>
                                        <p:cTn id="53" dur="500"/>
                                        <p:tgtEl>
                                          <p:spTgt spid="2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linds(horizontal)">
                                      <p:cBhvr>
                                        <p:cTn id="59" dur="500"/>
                                        <p:tgtEl>
                                          <p:spTgt spid="23"/>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blinds(horizontal)">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blinds(horizontal)">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9" grpId="1"/>
      <p:bldP spid="10" grpId="1"/>
      <p:bldP spid="13" grpId="0" animBg="1"/>
      <p:bldP spid="14" grpId="0" animBg="1"/>
      <p:bldP spid="15" grpId="0" animBg="1"/>
      <p:bldP spid="16" grpId="0" animBg="1"/>
      <p:bldP spid="17" grpId="0" animBg="1"/>
      <p:bldP spid="18" grpId="0"/>
      <p:bldP spid="21" grpId="0"/>
      <p:bldP spid="22" grpId="0"/>
      <p:bldP spid="20" grpId="0"/>
      <p:bldP spid="25" grpId="0"/>
      <p:bldP spid="19" grpId="0"/>
      <p:bldP spid="23" grpId="0"/>
      <p:bldP spid="24" grpId="0"/>
      <p:bldP spid="13" grpId="1" animBg="1"/>
      <p:bldP spid="14" grpId="1" animBg="1"/>
      <p:bldP spid="15" grpId="1" animBg="1"/>
      <p:bldP spid="16" grpId="1" animBg="1"/>
      <p:bldP spid="17" grpId="1" animBg="1"/>
      <p:bldP spid="18" grpId="1"/>
      <p:bldP spid="21" grpId="1"/>
      <p:bldP spid="22" grpId="1"/>
      <p:bldP spid="20" grpId="1"/>
      <p:bldP spid="25" grpId="1"/>
      <p:bldP spid="19" grpId="1"/>
      <p:bldP spid="23" grpId="1"/>
      <p:bldP spid="24" grpId="1"/>
      <p:bldP spid="39" grpId="0" animBg="1"/>
      <p:bldP spid="3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单层感知器网络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644606" y="5091818"/>
            <a:ext cx="10902788" cy="125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如图所示的异或关系，显然它是</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线性不可分</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的，单层感知器不可能将其正确分类。</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历史上，</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Minsky</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正是利用这个典型例子指出了感知器的致命</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弱点</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，从而导致了</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年代神经元网络的研究低潮。</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微软雅黑" panose="020B0503020204020204" pitchFamily="34" charset="-122"/>
              <a:buChar char="−"/>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9" name="Group 31"/>
          <p:cNvGrpSpPr/>
          <p:nvPr/>
        </p:nvGrpSpPr>
        <p:grpSpPr bwMode="auto">
          <a:xfrm>
            <a:off x="4248583" y="1466952"/>
            <a:ext cx="3694834" cy="2935687"/>
            <a:chOff x="1344" y="1536"/>
            <a:chExt cx="2640" cy="2112"/>
          </a:xfrm>
        </p:grpSpPr>
        <p:sp>
          <p:nvSpPr>
            <p:cNvPr id="57" name="Line 4"/>
            <p:cNvSpPr>
              <a:spLocks noChangeShapeType="1"/>
            </p:cNvSpPr>
            <p:nvPr/>
          </p:nvSpPr>
          <p:spPr bwMode="auto">
            <a:xfrm>
              <a:off x="1344" y="2640"/>
              <a:ext cx="2544" cy="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 name="Line 5"/>
            <p:cNvSpPr>
              <a:spLocks noChangeShapeType="1"/>
            </p:cNvSpPr>
            <p:nvPr/>
          </p:nvSpPr>
          <p:spPr bwMode="auto">
            <a:xfrm flipV="1">
              <a:off x="2496" y="1584"/>
              <a:ext cx="0" cy="2064"/>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9" name="Text Box 6"/>
            <p:cNvSpPr txBox="1">
              <a:spLocks noChangeArrowheads="1"/>
            </p:cNvSpPr>
            <p:nvPr/>
          </p:nvSpPr>
          <p:spPr bwMode="auto">
            <a:xfrm>
              <a:off x="3744" y="268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i="1">
                  <a:solidFill>
                    <a:schemeClr val="tx1"/>
                  </a:solidFill>
                </a:rPr>
                <a:t>x</a:t>
              </a:r>
              <a:r>
                <a:rPr lang="en-US" altLang="zh-CN" b="1" baseline="-25000">
                  <a:solidFill>
                    <a:schemeClr val="tx1"/>
                  </a:solidFill>
                </a:rPr>
                <a:t>1</a:t>
              </a:r>
              <a:endParaRPr lang="en-US" altLang="zh-CN" b="1">
                <a:solidFill>
                  <a:schemeClr val="tx1"/>
                </a:solidFill>
              </a:endParaRPr>
            </a:p>
          </p:txBody>
        </p:sp>
        <p:sp>
          <p:nvSpPr>
            <p:cNvPr id="60" name="Text Box 7"/>
            <p:cNvSpPr txBox="1">
              <a:spLocks noChangeArrowheads="1"/>
            </p:cNvSpPr>
            <p:nvPr/>
          </p:nvSpPr>
          <p:spPr bwMode="auto">
            <a:xfrm>
              <a:off x="2544" y="153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i="1">
                  <a:solidFill>
                    <a:schemeClr val="tx1"/>
                  </a:solidFill>
                </a:rPr>
                <a:t>x</a:t>
              </a:r>
              <a:r>
                <a:rPr lang="en-US" altLang="zh-CN" b="1" baseline="-25000">
                  <a:solidFill>
                    <a:schemeClr val="tx1"/>
                  </a:solidFill>
                </a:rPr>
                <a:t>2</a:t>
              </a:r>
              <a:endParaRPr lang="en-US" altLang="zh-CN" b="1">
                <a:solidFill>
                  <a:schemeClr val="tx1"/>
                </a:solidFill>
              </a:endParaRPr>
            </a:p>
          </p:txBody>
        </p:sp>
        <p:sp>
          <p:nvSpPr>
            <p:cNvPr id="61" name="Oval 9"/>
            <p:cNvSpPr>
              <a:spLocks noChangeArrowheads="1"/>
            </p:cNvSpPr>
            <p:nvPr/>
          </p:nvSpPr>
          <p:spPr bwMode="auto">
            <a:xfrm>
              <a:off x="3168" y="1920"/>
              <a:ext cx="144" cy="144"/>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62" name="Oval 11"/>
            <p:cNvSpPr>
              <a:spLocks noChangeArrowheads="1"/>
            </p:cNvSpPr>
            <p:nvPr/>
          </p:nvSpPr>
          <p:spPr bwMode="auto">
            <a:xfrm>
              <a:off x="1632" y="3228"/>
              <a:ext cx="144" cy="144"/>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63" name="Text Box 14"/>
            <p:cNvSpPr txBox="1">
              <a:spLocks noChangeArrowheads="1"/>
            </p:cNvSpPr>
            <p:nvPr/>
          </p:nvSpPr>
          <p:spPr bwMode="auto">
            <a:xfrm>
              <a:off x="3168" y="3168"/>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64" name="Text Box 16"/>
            <p:cNvSpPr txBox="1">
              <a:spLocks noChangeArrowheads="1"/>
            </p:cNvSpPr>
            <p:nvPr/>
          </p:nvSpPr>
          <p:spPr bwMode="auto">
            <a:xfrm>
              <a:off x="1632" y="1824"/>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sym typeface="Symbol" panose="05050102010706020507" pitchFamily="18" charset="2"/>
                </a:rPr>
                <a:t></a:t>
              </a:r>
              <a:endParaRPr lang="en-US" altLang="zh-CN" b="1">
                <a:solidFill>
                  <a:schemeClr val="tx1"/>
                </a:solidFill>
              </a:endParaRPr>
            </a:p>
          </p:txBody>
        </p:sp>
        <p:sp>
          <p:nvSpPr>
            <p:cNvPr id="65" name="Text Box 22"/>
            <p:cNvSpPr txBox="1">
              <a:spLocks noChangeArrowheads="1"/>
            </p:cNvSpPr>
            <p:nvPr/>
          </p:nvSpPr>
          <p:spPr bwMode="auto">
            <a:xfrm>
              <a:off x="3120" y="268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a:solidFill>
                    <a:schemeClr val="tx1"/>
                  </a:solidFill>
                </a:rPr>
                <a:t>1</a:t>
              </a:r>
              <a:endParaRPr lang="en-US" altLang="zh-CN" b="1">
                <a:solidFill>
                  <a:schemeClr val="tx1"/>
                </a:solidFill>
              </a:endParaRPr>
            </a:p>
          </p:txBody>
        </p:sp>
        <p:sp>
          <p:nvSpPr>
            <p:cNvPr id="66" name="Line 23"/>
            <p:cNvSpPr>
              <a:spLocks noChangeShapeType="1"/>
            </p:cNvSpPr>
            <p:nvPr/>
          </p:nvSpPr>
          <p:spPr bwMode="auto">
            <a:xfrm>
              <a:off x="3216" y="2592"/>
              <a:ext cx="0" cy="96"/>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7" name="Line 25"/>
            <p:cNvSpPr>
              <a:spLocks noChangeShapeType="1"/>
            </p:cNvSpPr>
            <p:nvPr/>
          </p:nvSpPr>
          <p:spPr bwMode="auto">
            <a:xfrm>
              <a:off x="1704" y="2592"/>
              <a:ext cx="0" cy="96"/>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0" name="Text Box 26"/>
            <p:cNvSpPr txBox="1">
              <a:spLocks noChangeArrowheads="1"/>
            </p:cNvSpPr>
            <p:nvPr/>
          </p:nvSpPr>
          <p:spPr bwMode="auto">
            <a:xfrm>
              <a:off x="1584" y="268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a:solidFill>
                    <a:schemeClr val="tx1"/>
                  </a:solidFill>
                </a:rPr>
                <a:t>-1</a:t>
              </a:r>
              <a:endParaRPr lang="en-US" altLang="zh-CN" b="1">
                <a:solidFill>
                  <a:schemeClr val="tx1"/>
                </a:solidFill>
              </a:endParaRPr>
            </a:p>
          </p:txBody>
        </p:sp>
        <p:sp>
          <p:nvSpPr>
            <p:cNvPr id="81" name="Text Box 27"/>
            <p:cNvSpPr txBox="1">
              <a:spLocks noChangeArrowheads="1"/>
            </p:cNvSpPr>
            <p:nvPr/>
          </p:nvSpPr>
          <p:spPr bwMode="auto">
            <a:xfrm>
              <a:off x="2592" y="187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a:solidFill>
                    <a:schemeClr val="tx1"/>
                  </a:solidFill>
                </a:rPr>
                <a:t>1</a:t>
              </a:r>
              <a:endParaRPr lang="en-US" altLang="zh-CN" b="1">
                <a:solidFill>
                  <a:schemeClr val="tx1"/>
                </a:solidFill>
              </a:endParaRPr>
            </a:p>
          </p:txBody>
        </p:sp>
        <p:sp>
          <p:nvSpPr>
            <p:cNvPr id="83" name="Line 28"/>
            <p:cNvSpPr>
              <a:spLocks noChangeShapeType="1"/>
            </p:cNvSpPr>
            <p:nvPr/>
          </p:nvSpPr>
          <p:spPr bwMode="auto">
            <a:xfrm>
              <a:off x="2448" y="1968"/>
              <a:ext cx="96"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4" name="Line 29"/>
            <p:cNvSpPr>
              <a:spLocks noChangeShapeType="1"/>
            </p:cNvSpPr>
            <p:nvPr/>
          </p:nvSpPr>
          <p:spPr bwMode="auto">
            <a:xfrm>
              <a:off x="2448" y="3312"/>
              <a:ext cx="96" cy="0"/>
            </a:xfrm>
            <a:prstGeom prst="line">
              <a:avLst/>
            </a:prstGeom>
            <a:noFill/>
            <a:ln w="9525">
              <a:solidFill>
                <a:schemeClr val="tx1"/>
              </a:solidFill>
              <a:round/>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5" name="Text Box 30"/>
            <p:cNvSpPr txBox="1">
              <a:spLocks noChangeArrowheads="1"/>
            </p:cNvSpPr>
            <p:nvPr/>
          </p:nvSpPr>
          <p:spPr bwMode="auto">
            <a:xfrm>
              <a:off x="2544" y="321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algn="ctr" eaLnBrk="1" hangingPunct="1">
                <a:spcBef>
                  <a:spcPct val="50000"/>
                </a:spcBef>
              </a:pPr>
              <a:r>
                <a:rPr lang="en-US" altLang="zh-CN" b="1">
                  <a:solidFill>
                    <a:schemeClr val="tx1"/>
                  </a:solidFill>
                </a:rPr>
                <a:t>-1</a:t>
              </a:r>
              <a:endParaRPr lang="en-US" altLang="zh-CN" b="1">
                <a:solidFill>
                  <a:schemeClr val="tx1"/>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如何解决异或</a:t>
            </a:r>
            <a:r>
              <a:rPr lang="zh-CN" altLang="en-US" sz="4000" dirty="0">
                <a:solidFill>
                  <a:srgbClr val="1353A2"/>
                </a:solidFill>
                <a:latin typeface="微软雅黑" panose="020B0503020204020204" pitchFamily="34" charset="-122"/>
                <a:ea typeface="微软雅黑" panose="020B0503020204020204" pitchFamily="34" charset="-122"/>
                <a:sym typeface="+mn-ea"/>
              </a:rPr>
              <a:t>问题</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447040" y="1902460"/>
            <a:ext cx="4524375" cy="3505200"/>
          </a:xfrm>
          <a:prstGeom prst="rect">
            <a:avLst/>
          </a:prstGeom>
        </p:spPr>
      </p:pic>
      <p:pic>
        <p:nvPicPr>
          <p:cNvPr id="4" name="图片 3"/>
          <p:cNvPicPr>
            <a:picLocks noChangeAspect="1"/>
          </p:cNvPicPr>
          <p:nvPr/>
        </p:nvPicPr>
        <p:blipFill>
          <a:blip r:embed="rId2"/>
          <a:stretch>
            <a:fillRect/>
          </a:stretch>
        </p:blipFill>
        <p:spPr>
          <a:xfrm>
            <a:off x="4971415" y="2383155"/>
            <a:ext cx="6705600" cy="254317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目录页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9218"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6"/>
          <p:cNvSpPr txBox="1">
            <a:spLocks noChangeArrowheads="1"/>
          </p:cNvSpPr>
          <p:nvPr/>
        </p:nvSpPr>
        <p:spPr bwMode="auto">
          <a:xfrm>
            <a:off x="5181600" y="1658938"/>
            <a:ext cx="550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buClrTx/>
              <a:buSzTx/>
            </a:pPr>
            <a:r>
              <a:rPr lang="en-US" altLang="zh-CN" sz="2800" dirty="0">
                <a:solidFill>
                  <a:srgbClr val="595959"/>
                </a:solidFill>
                <a:latin typeface="Impact" panose="020B0806030902050204" pitchFamily="34" charset="0"/>
                <a:ea typeface="微软雅黑" panose="020B0503020204020204" pitchFamily="34" charset="-122"/>
              </a:rPr>
              <a:t>01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人工神经网络 vs 生物神经网络</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0" name="TextBox 10"/>
          <p:cNvSpPr txBox="1">
            <a:spLocks noChangeArrowheads="1"/>
          </p:cNvSpPr>
          <p:nvPr/>
        </p:nvSpPr>
        <p:spPr bwMode="auto">
          <a:xfrm>
            <a:off x="5181600" y="2412842"/>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lnSpc>
                <a:spcPct val="100000"/>
              </a:lnSpc>
              <a:buClrTx/>
              <a:buSzTx/>
            </a:pPr>
            <a:r>
              <a:rPr lang="en-US" altLang="zh-CN" sz="2800" dirty="0">
                <a:solidFill>
                  <a:srgbClr val="595959"/>
                </a:solidFill>
                <a:latin typeface="Impact" panose="020B0806030902050204" pitchFamily="34" charset="0"/>
                <a:ea typeface="微软雅黑" panose="020B0503020204020204" pitchFamily="34" charset="-122"/>
              </a:rPr>
              <a:t>02   </a:t>
            </a:r>
            <a:r>
              <a:rPr lang="en-US" altLang="zh-CN" sz="2800" dirty="0" smtClean="0">
                <a:solidFill>
                  <a:srgbClr val="595959"/>
                </a:solidFill>
                <a:latin typeface="Impact" panose="020B0806030902050204" pitchFamily="34" charset="0"/>
                <a:ea typeface="微软雅黑" panose="020B0503020204020204" pitchFamily="34" charset="-122"/>
              </a:rPr>
              <a:t>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感知器原理与算法实现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713"/>
            <a:ext cx="65576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marL="0" lvl="1"/>
            <a:r>
              <a:rPr lang="en-US" altLang="zh-CN" sz="2800" dirty="0">
                <a:solidFill>
                  <a:srgbClr val="595959"/>
                </a:solidFill>
                <a:latin typeface="Impact" panose="020B0806030902050204" pitchFamily="34" charset="0"/>
                <a:ea typeface="微软雅黑" panose="020B0503020204020204" pitchFamily="34" charset="-122"/>
              </a:rPr>
              <a:t>04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神经网络拓扑结构 vs 深度学习框架</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神经网络</a:t>
            </a:r>
            <a:r>
              <a:rPr lang="zh-CN" altLang="en-US" sz="4000" dirty="0">
                <a:solidFill>
                  <a:srgbClr val="1353A2"/>
                </a:solidFill>
                <a:latin typeface="微软雅黑" panose="020B0503020204020204" pitchFamily="34" charset="-122"/>
                <a:ea typeface="微软雅黑" panose="020B0503020204020204" pitchFamily="34" charset="-122"/>
                <a:sym typeface="+mn-ea"/>
              </a:rPr>
              <a:t>（BP网络为例）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5" name="对象 4"/>
          <p:cNvGraphicFramePr/>
          <p:nvPr/>
        </p:nvGraphicFramePr>
        <p:xfrm>
          <a:off x="2444750" y="1615440"/>
          <a:ext cx="7301865" cy="4231005"/>
        </p:xfrm>
        <a:graphic>
          <a:graphicData uri="http://schemas.openxmlformats.org/presentationml/2006/ole">
            <mc:AlternateContent xmlns:mc="http://schemas.openxmlformats.org/markup-compatibility/2006">
              <mc:Choice xmlns:v="urn:schemas-microsoft-com:vml" Requires="v">
                <p:oleObj spid="_x0000_s15380"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0" y="1615440"/>
                        <a:ext cx="7301865" cy="4231005"/>
                      </a:xfrm>
                      <a:prstGeom prst="rect">
                        <a:avLst/>
                      </a:prstGeom>
                      <a:noFill/>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6" name="对象 5"/>
          <p:cNvGraphicFramePr/>
          <p:nvPr/>
        </p:nvGraphicFramePr>
        <p:xfrm>
          <a:off x="1259840" y="1520825"/>
          <a:ext cx="9609455" cy="4344035"/>
        </p:xfrm>
        <a:graphic>
          <a:graphicData uri="http://schemas.openxmlformats.org/presentationml/2006/ole">
            <mc:AlternateContent xmlns:mc="http://schemas.openxmlformats.org/markup-compatibility/2006">
              <mc:Choice xmlns:v="urn:schemas-microsoft-com:vml" Requires="v">
                <p:oleObj spid="_x0000_s17428" name="Visio" r:id="rId1" imgW="6710045" imgH="3258185" progId="Visio.Drawing.15">
                  <p:embed/>
                </p:oleObj>
              </mc:Choice>
              <mc:Fallback>
                <p:oleObj name="Visio" r:id="rId1" imgW="6710045" imgH="3258185" progId="Visio.Drawing.15">
                  <p:embed/>
                  <p:pic>
                    <p:nvPicPr>
                      <p:cNvPr id="0" name="对象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840" y="1520825"/>
                        <a:ext cx="9609455" cy="4344035"/>
                      </a:xfrm>
                      <a:prstGeom prst="rect">
                        <a:avLst/>
                      </a:prstGeom>
                      <a:noFill/>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547261" y="1285172"/>
            <a:ext cx="11211601" cy="356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发展：最早由</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Rosenblatt</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提出的感知器模型为单层感知器，仅由</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输入层</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输出层</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构成。后来由于单层感知器模型在非线性不可分问题方面的局限性，人们又提出了多层感知器模型，在原有的输入层和输出层之间增加了</a:t>
            </a: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隐含层</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特点：前向网络结构是分层的，信息只能从前一层单元传递到相应的后一层单元。前层单元与后层所有单元相连接；</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激函：激活函数可以是线性阈值的；</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现状：是应用最广泛的一种人工神经网络模型，其中</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学习方法应用最多；</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应用：主要用于模式分类，也可用在基于模式分类的学习控制和多模态控制中。 </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5"/>
          <p:cNvGraphicFramePr/>
          <p:nvPr/>
        </p:nvGraphicFramePr>
        <p:xfrm>
          <a:off x="3203575" y="4420870"/>
          <a:ext cx="6224905" cy="2162810"/>
        </p:xfrm>
        <a:graphic>
          <a:graphicData uri="http://schemas.openxmlformats.org/presentationml/2006/ole">
            <mc:AlternateContent xmlns:mc="http://schemas.openxmlformats.org/markup-compatibility/2006">
              <mc:Choice xmlns:v="urn:schemas-microsoft-com:vml" Requires="v">
                <p:oleObj spid="_x0000_s17428" name="Visio" r:id="rId1" imgW="6710045" imgH="3258185" progId="Visio.DrawingConvertable.15">
                  <p:embed/>
                </p:oleObj>
              </mc:Choice>
              <mc:Fallback>
                <p:oleObj name="Visio" r:id="rId1" imgW="6710045" imgH="3258185" progId="Visio.DrawingConvertable.15">
                  <p:embed/>
                  <p:pic>
                    <p:nvPicPr>
                      <p:cNvPr id="0" name="对象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420870"/>
                        <a:ext cx="6224905" cy="2162810"/>
                      </a:xfrm>
                      <a:prstGeom prst="rect">
                        <a:avLst/>
                      </a:prstGeom>
                      <a:noFill/>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83" name="文本占位符 3"/>
          <p:cNvSpPr txBox="1"/>
          <p:nvPr/>
        </p:nvSpPr>
        <p:spPr bwMode="auto">
          <a:xfrm>
            <a:off x="4780280" y="1442085"/>
            <a:ext cx="2631440" cy="53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只包含一个隐含层</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6" name="对象 85"/>
          <p:cNvGraphicFramePr/>
          <p:nvPr/>
        </p:nvGraphicFramePr>
        <p:xfrm>
          <a:off x="2444750" y="1851660"/>
          <a:ext cx="7301865" cy="4231005"/>
        </p:xfrm>
        <a:graphic>
          <a:graphicData uri="http://schemas.openxmlformats.org/presentationml/2006/ole">
            <mc:AlternateContent xmlns:mc="http://schemas.openxmlformats.org/markup-compatibility/2006">
              <mc:Choice xmlns:v="urn:schemas-microsoft-com:vml" Requires="v">
                <p:oleObj spid="_x0000_s87"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0" y="1851660"/>
                        <a:ext cx="7301865" cy="4231005"/>
                      </a:xfrm>
                      <a:prstGeom prst="rect">
                        <a:avLst/>
                      </a:prstGeom>
                      <a:noFill/>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5" name="矩形 4"/>
              <p:cNvSpPr/>
              <p:nvPr/>
            </p:nvSpPr>
            <p:spPr>
              <a:xfrm>
                <a:off x="2208853" y="2670172"/>
                <a:ext cx="7070725" cy="85788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nary>
                        <m:naryPr>
                          <m:chr m:val="∑"/>
                          <m:limLoc m:val="subSup"/>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naryPr>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𝑗</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0</m:t>
                          </m:r>
                        </m:sub>
                        <m:sup>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𝑛</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en-US" altLang="zh-CN" sz="24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i="1">
                                      <a:latin typeface="Cambria Math" panose="02040503050406030204" pitchFamily="18" charset="0"/>
                                      <a:ea typeface="微软雅黑" panose="020B0503020204020204" pitchFamily="34" charset="-122"/>
                                      <a:cs typeface="Cambria Math" panose="02040503050406030204" pitchFamily="18" charset="0"/>
                                    </a:rPr>
                                    <m:t>1</m:t>
                                  </m:r>
                                </m:sub>
                              </m:sSub>
                            </m:e>
                            <m:sub>
                              <m:r>
                                <a:rPr lang="en-US" altLang="zh-CN" sz="2400" i="1">
                                  <a:latin typeface="Cambria Math" panose="02040503050406030204" pitchFamily="18" charset="0"/>
                                  <a:ea typeface="微软雅黑" panose="020B0503020204020204" pitchFamily="34" charset="-122"/>
                                  <a:cs typeface="Cambria Math" panose="02040503050406030204" pitchFamily="18" charset="0"/>
                                </a:rPr>
                                <m:t> </m:t>
                              </m:r>
                            </m:sub>
                          </m:sSub>
                        </m:sup>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𝑤</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𝑖𝑗</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𝑗</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d>
                            </m:sup>
                          </m:sSubSup>
                        </m:e>
                      </m:nary>
                      <m:m>
                        <m:mPr>
                          <m:mcs>
                            <m:mc>
                              <m:mcPr>
                                <m:count m:val="2"/>
                                <m:mcJc m:val="center"/>
                              </m:mcPr>
                            </m:mc>
                          </m:mcs>
                          <m:plcHide m:val="on"/>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mPr>
                        <m:mr>
                          <m:e/>
                          <m:e>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en-US" sz="2400">
                                        <a:latin typeface="Cambria Math" panose="02040503050406030204" pitchFamily="18" charset="0"/>
                                        <a:ea typeface="MS Mincho" charset="0"/>
                                        <a:cs typeface="Cambria Math" panose="02040503050406030204" pitchFamily="18" charset="0"/>
                                      </a:rPr>
                                      <m:t>0</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d>
                                  </m:sup>
                                </m:sSubSup>
                                <m:r>
                                  <a:rPr lang="zh-CN" altLang="en-US" sz="2400">
                                    <a:latin typeface="Cambria Math" panose="02040503050406030204" pitchFamily="18" charset="0"/>
                                    <a:ea typeface="MS Mincho" charset="0"/>
                                    <a:cs typeface="Cambria Math" panose="02040503050406030204" pitchFamily="18" charset="0"/>
                                  </a:rPr>
                                  <m:t>=</m:t>
                                </m:r>
                                <m:r>
                                  <a:rPr lang="en-US" altLang="zh-CN" sz="2400">
                                    <a:latin typeface="Cambria Math" panose="02040503050406030204" pitchFamily="18" charset="0"/>
                                    <a:ea typeface="MS Mincho" charset="0"/>
                                    <a:cs typeface="Cambria Math" panose="02040503050406030204" pitchFamily="18" charset="0"/>
                                  </a:rPr>
                                  <m:t>−</m:t>
                                </m:r>
                                <m:r>
                                  <a:rPr lang="en-US" altLang="zh-CN"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𝑤</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r>
                                      <a:rPr lang="zh-CN" altLang="en-US" sz="2400">
                                        <a:latin typeface="Cambria Math" panose="02040503050406030204" pitchFamily="18" charset="0"/>
                                        <a:ea typeface="MS Mincho" charset="0"/>
                                        <a:cs typeface="Cambria Math" panose="02040503050406030204" pitchFamily="18" charset="0"/>
                                      </a:rPr>
                                      <m:t>0</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sSubSup>
                                  <m:sSubSupPr>
                                    <m:ctrlPr>
                                      <a:rPr lang="zh-CN" altLang="en-US"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i="1">
                                        <a:latin typeface="Cambria Math" panose="02040503050406030204" pitchFamily="18" charset="0"/>
                                        <a:ea typeface="MS Mincho" charset="0"/>
                                        <a:cs typeface="Cambria Math" panose="02040503050406030204" pitchFamily="18" charset="0"/>
                                      </a:rPr>
                                      <m:t>𝜃</m:t>
                                    </m:r>
                                  </m:e>
                                  <m:sub>
                                    <m:r>
                                      <a:rPr lang="zh-CN" altLang="en-US"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i="1">
                                            <a:latin typeface="Cambria Math" panose="02040503050406030204" pitchFamily="18" charset="0"/>
                                            <a:ea typeface="微软雅黑" panose="020B0503020204020204" pitchFamily="34" charset="-122"/>
                                            <a:cs typeface="Cambria Math" panose="02040503050406030204" pitchFamily="18" charset="0"/>
                                          </a:rPr>
                                          <m:t>𝑞</m:t>
                                        </m:r>
                                      </m:e>
                                    </m:d>
                                  </m:sup>
                                </m:sSubSup>
                              </m:e>
                            </m:d>
                          </m:e>
                        </m:mr>
                      </m:m>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208853" y="2670172"/>
                <a:ext cx="7070725" cy="857885"/>
              </a:xfrm>
              <a:prstGeom prst="rect">
                <a:avLst/>
              </a:prstGeom>
              <a:blipFill rotWithShape="1">
                <a:blip r:embed="rId1"/>
                <a:stretch>
                  <a:fillRect l="-5" t="-74" r="5"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220384" y="3510606"/>
                <a:ext cx="4467826" cy="12714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𝑓</m:t>
                      </m:r>
                      <m:r>
                        <a:rPr lang="zh-CN" altLang="en-US" sz="2400">
                          <a:latin typeface="Cambria Math" panose="02040503050406030204" pitchFamily="18" charset="0"/>
                          <a:ea typeface="MS Mincho" charset="0"/>
                          <a:cs typeface="Cambria Math" panose="02040503050406030204" pitchFamily="18" charset="0"/>
                        </a:rPr>
                        <m:t>(</m:t>
                      </m:r>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d>
                        <m:dPr>
                          <m:begChr m:val="{"/>
                          <m:endChr m:val=""/>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m>
                            <m:mPr>
                              <m:mcs>
                                <m:mc>
                                  <m:mcPr>
                                    <m:count m:val="2"/>
                                    <m:mcJc m:val="center"/>
                                  </m:mcPr>
                                </m:mc>
                              </m:mcs>
                              <m:plcHide m:val="on"/>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mPr>
                            <m:mr>
                              <m:e>
                                <m:r>
                                  <a:rPr lang="zh-CN" altLang="en-US" sz="2400">
                                    <a:latin typeface="Cambria Math" panose="02040503050406030204" pitchFamily="18" charset="0"/>
                                    <a:ea typeface="MS Mincho" charset="0"/>
                                    <a:cs typeface="Cambria Math" panose="02040503050406030204" pitchFamily="18" charset="0"/>
                                  </a:rPr>
                                  <m:t>1</m:t>
                                </m:r>
                              </m:e>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0</m:t>
                                </m:r>
                              </m:e>
                            </m:mr>
                            <m:mr>
                              <m:e>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&lt;</m:t>
                                </m:r>
                                <m:r>
                                  <a:rPr lang="zh-CN" altLang="en-US" sz="2400">
                                    <a:latin typeface="Cambria Math" panose="02040503050406030204" pitchFamily="18" charset="0"/>
                                    <a:ea typeface="MS Mincho" charset="0"/>
                                    <a:cs typeface="Cambria Math" panose="02040503050406030204" pitchFamily="18" charset="0"/>
                                  </a:rPr>
                                  <m:t>0</m:t>
                                </m:r>
                              </m:e>
                            </m:mr>
                          </m:m>
                        </m:e>
                      </m:d>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6" name="矩形 5"/>
              <p:cNvSpPr>
                <a:spLocks noRot="1" noChangeAspect="1" noMove="1" noResize="1" noEditPoints="1" noAdjustHandles="1" noChangeArrowheads="1" noChangeShapeType="1" noTextEdit="1"/>
              </p:cNvSpPr>
              <p:nvPr/>
            </p:nvSpPr>
            <p:spPr>
              <a:xfrm>
                <a:off x="2220384" y="3510606"/>
                <a:ext cx="4467826" cy="1271438"/>
              </a:xfrm>
              <a:prstGeom prst="rect">
                <a:avLst/>
              </a:prstGeom>
              <a:blipFill rotWithShape="1">
                <a:blip r:embed="rId2"/>
                <a:stretch>
                  <a:fillRect l="-9" t="-26" r="9"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208853" y="4782044"/>
                <a:ext cx="5414010" cy="4432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2</m:t>
                      </m:r>
                      <m:r>
                        <a:rPr lang="zh-CN" altLang="en-US" sz="2400">
                          <a:latin typeface="Cambria Math" panose="02040503050406030204" pitchFamily="18" charset="0"/>
                          <a:ea typeface="MS Mincho" charset="0"/>
                          <a:cs typeface="Cambria Math" panose="02040503050406030204" pitchFamily="18" charset="0"/>
                        </a:rPr>
                        <m:t>,⋯,</m:t>
                      </m:r>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𝑛</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sub>
                      </m:sSub>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𝑗</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2</m:t>
                      </m:r>
                      <m:r>
                        <a:rPr lang="zh-CN" altLang="en-US" sz="2400">
                          <a:latin typeface="Cambria Math" panose="02040503050406030204" pitchFamily="18" charset="0"/>
                          <a:ea typeface="MS Mincho" charset="0"/>
                          <a:cs typeface="Cambria Math" panose="02040503050406030204" pitchFamily="18" charset="0"/>
                        </a:rPr>
                        <m:t>,⋯</m:t>
                      </m:r>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𝑛</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sub>
                      </m:sSub>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2</m:t>
                      </m:r>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p:nvSpPr>
            <p:spPr>
              <a:xfrm>
                <a:off x="2208853" y="4782044"/>
                <a:ext cx="5414010" cy="443230"/>
              </a:xfrm>
              <a:prstGeom prst="rect">
                <a:avLst/>
              </a:prstGeom>
              <a:blipFill rotWithShape="1">
                <a:blip r:embed="rId3"/>
                <a:stretch>
                  <a:fillRect l="-6" t="-111" r="6" b="-8771"/>
                </a:stretch>
              </a:blipFill>
            </p:spPr>
            <p:txBody>
              <a:bodyPr/>
              <a:lstStyle/>
              <a:p>
                <a:r>
                  <a:rPr lang="zh-CN" altLang="en-US">
                    <a:noFill/>
                  </a:rPr>
                  <a:t> </a:t>
                </a:r>
              </a:p>
            </p:txBody>
          </p:sp>
        </mc:Fallback>
      </mc:AlternateContent>
      <p:sp>
        <p:nvSpPr>
          <p:cNvPr id="51" name="文本占位符 3"/>
          <p:cNvSpPr txBox="1"/>
          <p:nvPr/>
        </p:nvSpPr>
        <p:spPr bwMode="auto">
          <a:xfrm>
            <a:off x="797006" y="1621022"/>
            <a:ext cx="10902788" cy="38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多层感知器网络的输入输出变换关系为：</a:t>
            </a:r>
            <a:endParaRPr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6" name="对象 85"/>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87" name="Visio" r:id="rId4" imgW="4688205" imgH="3032760" progId="Visio.Drawing.15">
                  <p:embed/>
                </p:oleObj>
              </mc:Choice>
              <mc:Fallback>
                <p:oleObj name="Visio" r:id="rId4" imgW="4688205" imgH="3032760" progId="Visio.Drawing.15">
                  <p:embed/>
                  <p:pic>
                    <p:nvPicPr>
                      <p:cNvPr id="0" name="对象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p:sp>
        <p:nvSpPr>
          <p:cNvPr id="3" name="矩形 2"/>
          <p:cNvSpPr/>
          <p:nvPr/>
        </p:nvSpPr>
        <p:spPr>
          <a:xfrm>
            <a:off x="9422130" y="53340"/>
            <a:ext cx="422910" cy="41211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linds(horizontal)">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blinds(horizontal)">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86" name="对象 85"/>
          <p:cNvGraphicFramePr/>
          <p:nvPr/>
        </p:nvGraphicFramePr>
        <p:xfrm>
          <a:off x="4251960" y="1482090"/>
          <a:ext cx="4307840" cy="2410460"/>
        </p:xfrm>
        <a:graphic>
          <a:graphicData uri="http://schemas.openxmlformats.org/presentationml/2006/ole">
            <mc:AlternateContent xmlns:mc="http://schemas.openxmlformats.org/markup-compatibility/2006">
              <mc:Choice xmlns:v="urn:schemas-microsoft-com:vml" Requires="v">
                <p:oleObj spid="_x0000_s87"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960" y="1482090"/>
                        <a:ext cx="4307840" cy="2410460"/>
                      </a:xfrm>
                      <a:prstGeom prst="rect">
                        <a:avLst/>
                      </a:prstGeom>
                      <a:noFill/>
                    </p:spPr>
                  </p:pic>
                </p:oleObj>
              </mc:Fallback>
            </mc:AlternateContent>
          </a:graphicData>
        </a:graphic>
      </p:graphicFrame>
      <p:grpSp>
        <p:nvGrpSpPr>
          <p:cNvPr id="15" name="组合 14"/>
          <p:cNvGrpSpPr/>
          <p:nvPr/>
        </p:nvGrpSpPr>
        <p:grpSpPr>
          <a:xfrm>
            <a:off x="1288915" y="1786922"/>
            <a:ext cx="2276021" cy="1847044"/>
            <a:chOff x="467676" y="2283914"/>
            <a:chExt cx="2629029" cy="2038226"/>
          </a:xfrm>
        </p:grpSpPr>
        <p:pic>
          <p:nvPicPr>
            <p:cNvPr id="4" name="图片 3" descr="图片包含 草, 动物, 户外, 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0666" t="2057" r="2333" b="6947"/>
            <a:stretch>
              <a:fillRect/>
            </a:stretch>
          </p:blipFill>
          <p:spPr>
            <a:xfrm>
              <a:off x="467676" y="2283914"/>
              <a:ext cx="2171829" cy="1581026"/>
            </a:xfrm>
            <a:prstGeom prst="rect">
              <a:avLst/>
            </a:prstGeom>
            <a:ln>
              <a:noFill/>
            </a:ln>
            <a:effectLst>
              <a:outerShdw blurRad="292100" dist="139700" dir="2700000" algn="tl" rotWithShape="0">
                <a:srgbClr val="333333">
                  <a:alpha val="65000"/>
                </a:srgbClr>
              </a:outerShdw>
            </a:effectLst>
          </p:spPr>
        </p:pic>
        <p:pic>
          <p:nvPicPr>
            <p:cNvPr id="10" name="图片 9" descr="图片包含 草, 动物, 户外, 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0666" t="2057" r="2333" b="6947"/>
            <a:stretch>
              <a:fillRect/>
            </a:stretch>
          </p:blipFill>
          <p:spPr>
            <a:xfrm>
              <a:off x="620076" y="2436314"/>
              <a:ext cx="2171829" cy="1581026"/>
            </a:xfrm>
            <a:prstGeom prst="rect">
              <a:avLst/>
            </a:prstGeom>
            <a:ln>
              <a:noFill/>
            </a:ln>
            <a:effectLst>
              <a:outerShdw blurRad="292100" dist="139700" dir="2700000" algn="tl" rotWithShape="0">
                <a:srgbClr val="333333">
                  <a:alpha val="65000"/>
                </a:srgbClr>
              </a:outerShdw>
            </a:effectLst>
          </p:spPr>
        </p:pic>
        <p:pic>
          <p:nvPicPr>
            <p:cNvPr id="11" name="图片 10" descr="图片包含 草, 动物, 户外, 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0666" t="2057" r="2333" b="6947"/>
            <a:stretch>
              <a:fillRect/>
            </a:stretch>
          </p:blipFill>
          <p:spPr>
            <a:xfrm>
              <a:off x="772476" y="2588714"/>
              <a:ext cx="2171829" cy="1581026"/>
            </a:xfrm>
            <a:prstGeom prst="rect">
              <a:avLst/>
            </a:prstGeom>
            <a:ln>
              <a:noFill/>
            </a:ln>
            <a:effectLst>
              <a:outerShdw blurRad="292100" dist="139700" dir="2700000" algn="tl" rotWithShape="0">
                <a:srgbClr val="333333">
                  <a:alpha val="65000"/>
                </a:srgbClr>
              </a:outerShdw>
            </a:effectLst>
          </p:spPr>
        </p:pic>
        <p:pic>
          <p:nvPicPr>
            <p:cNvPr id="12" name="图片 11" descr="图片包含 草, 动物, 户外, 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0666" t="2057" r="2333" b="6947"/>
            <a:stretch>
              <a:fillRect/>
            </a:stretch>
          </p:blipFill>
          <p:spPr>
            <a:xfrm>
              <a:off x="924876" y="2741114"/>
              <a:ext cx="2171829" cy="1581026"/>
            </a:xfrm>
            <a:prstGeom prst="rect">
              <a:avLst/>
            </a:prstGeom>
            <a:ln>
              <a:noFill/>
            </a:ln>
            <a:effectLst>
              <a:outerShdw blurRad="292100" dist="139700" dir="2700000" algn="tl" rotWithShape="0">
                <a:srgbClr val="333333">
                  <a:alpha val="65000"/>
                </a:srgbClr>
              </a:outerShdw>
            </a:effectLst>
          </p:spPr>
        </p:pic>
      </p:grpSp>
      <p:grpSp>
        <p:nvGrpSpPr>
          <p:cNvPr id="20" name="组合 19"/>
          <p:cNvGrpSpPr/>
          <p:nvPr/>
        </p:nvGrpSpPr>
        <p:grpSpPr>
          <a:xfrm>
            <a:off x="1591056" y="4131799"/>
            <a:ext cx="7918634" cy="682205"/>
            <a:chOff x="1591056" y="4131799"/>
            <a:chExt cx="7918634" cy="682205"/>
          </a:xfrm>
        </p:grpSpPr>
        <p:sp>
          <p:nvSpPr>
            <p:cNvPr id="9" name="箭头: 右 8"/>
            <p:cNvSpPr/>
            <p:nvPr/>
          </p:nvSpPr>
          <p:spPr>
            <a:xfrm>
              <a:off x="4327365" y="4171114"/>
              <a:ext cx="4054635" cy="281354"/>
            </a:xfrm>
            <a:prstGeom prst="rightArrow">
              <a:avLst>
                <a:gd name="adj1" fmla="val 50000"/>
                <a:gd name="adj2" fmla="val 90625"/>
              </a:avLst>
            </a:prstGeom>
            <a:gradFill>
              <a:gsLst>
                <a:gs pos="6494">
                  <a:srgbClr val="F4B081"/>
                </a:gs>
                <a:gs pos="51000">
                  <a:srgbClr val="F4B081"/>
                </a:gs>
                <a:gs pos="81000">
                  <a:schemeClr val="accent4">
                    <a:lumMod val="40000"/>
                    <a:lumOff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18" name="图片 17"/>
            <p:cNvPicPr>
              <a:picLocks noChangeAspect="1"/>
            </p:cNvPicPr>
            <p:nvPr/>
          </p:nvPicPr>
          <p:blipFill>
            <a:blip r:embed="rId4"/>
            <a:stretch>
              <a:fillRect/>
            </a:stretch>
          </p:blipFill>
          <p:spPr>
            <a:xfrm>
              <a:off x="8859148" y="4202005"/>
              <a:ext cx="650542" cy="611999"/>
            </a:xfrm>
            <a:prstGeom prst="rect">
              <a:avLst/>
            </a:prstGeom>
            <a:ln>
              <a:noFill/>
            </a:ln>
            <a:effectLst>
              <a:outerShdw blurRad="292100" dist="139700" dir="2700000" algn="tl" rotWithShape="0">
                <a:srgbClr val="333333">
                  <a:alpha val="65000"/>
                </a:srgbClr>
              </a:outerShdw>
            </a:effectLst>
          </p:spPr>
        </p:pic>
        <p:sp>
          <p:nvSpPr>
            <p:cNvPr id="21" name="文本占位符 3"/>
            <p:cNvSpPr txBox="1"/>
            <p:nvPr/>
          </p:nvSpPr>
          <p:spPr bwMode="auto">
            <a:xfrm>
              <a:off x="1591056" y="4131799"/>
              <a:ext cx="2369402" cy="39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mj-ea"/>
                  <a:ea typeface="+mj-ea"/>
                </a:rPr>
                <a:t>① 前向传播</a:t>
              </a:r>
              <a:endParaRPr lang="zh-CN" altLang="en-US" sz="2200" b="0" dirty="0">
                <a:latin typeface="+mj-ea"/>
                <a:ea typeface="+mj-ea"/>
              </a:endParaRPr>
            </a:p>
          </p:txBody>
        </p:sp>
      </p:grpSp>
      <p:grpSp>
        <p:nvGrpSpPr>
          <p:cNvPr id="23" name="组合 22"/>
          <p:cNvGrpSpPr/>
          <p:nvPr/>
        </p:nvGrpSpPr>
        <p:grpSpPr>
          <a:xfrm>
            <a:off x="1591056" y="3892838"/>
            <a:ext cx="9952381" cy="1182355"/>
            <a:chOff x="1591056" y="3892838"/>
            <a:chExt cx="9952381" cy="1182355"/>
          </a:xfrm>
        </p:grpSpPr>
        <p:sp>
          <p:nvSpPr>
            <p:cNvPr id="13" name="箭头: 右 12"/>
            <p:cNvSpPr/>
            <p:nvPr/>
          </p:nvSpPr>
          <p:spPr>
            <a:xfrm rot="10800000">
              <a:off x="4327365" y="4589607"/>
              <a:ext cx="4054635" cy="281354"/>
            </a:xfrm>
            <a:prstGeom prst="rightArrow">
              <a:avLst>
                <a:gd name="adj1" fmla="val 50000"/>
                <a:gd name="adj2" fmla="val 90625"/>
              </a:avLst>
            </a:prstGeom>
            <a:gradFill>
              <a:gsLst>
                <a:gs pos="6494">
                  <a:srgbClr val="F4B081"/>
                </a:gs>
                <a:gs pos="51000">
                  <a:srgbClr val="F4B081"/>
                </a:gs>
                <a:gs pos="81000">
                  <a:schemeClr val="accent4">
                    <a:lumMod val="40000"/>
                    <a:lumOff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文本占位符 3"/>
            <p:cNvSpPr txBox="1"/>
            <p:nvPr/>
          </p:nvSpPr>
          <p:spPr bwMode="auto">
            <a:xfrm>
              <a:off x="9750133" y="4318326"/>
              <a:ext cx="1793304"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400" dirty="0">
                  <a:solidFill>
                    <a:schemeClr val="accent2"/>
                  </a:solidFill>
                  <a:latin typeface="+mj-ea"/>
                  <a:ea typeface="+mj-ea"/>
                </a:rPr>
                <a:t>训练学习</a:t>
              </a:r>
              <a:endParaRPr lang="zh-CN" altLang="en-US" sz="2200" b="0" dirty="0">
                <a:solidFill>
                  <a:schemeClr val="accent2"/>
                </a:solidFill>
                <a:latin typeface="+mj-ea"/>
                <a:ea typeface="+mj-ea"/>
              </a:endParaRPr>
            </a:p>
          </p:txBody>
        </p:sp>
        <p:sp>
          <p:nvSpPr>
            <p:cNvPr id="22" name="文本占位符 3"/>
            <p:cNvSpPr txBox="1"/>
            <p:nvPr/>
          </p:nvSpPr>
          <p:spPr bwMode="auto">
            <a:xfrm>
              <a:off x="1591056" y="4588739"/>
              <a:ext cx="2369402" cy="39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mj-ea"/>
                  <a:ea typeface="+mj-ea"/>
                </a:rPr>
                <a:t>② 反向误差传递</a:t>
              </a:r>
              <a:endParaRPr lang="zh-CN" altLang="en-US" sz="2200" b="0" dirty="0">
                <a:latin typeface="+mj-ea"/>
                <a:ea typeface="+mj-ea"/>
              </a:endParaRPr>
            </a:p>
          </p:txBody>
        </p:sp>
        <p:pic>
          <p:nvPicPr>
            <p:cNvPr id="24" name="图形 23" descr="垃圾桶"/>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991" y="3892838"/>
              <a:ext cx="1182355" cy="1182355"/>
            </a:xfrm>
            <a:prstGeom prst="rect">
              <a:avLst/>
            </a:prstGeom>
          </p:spPr>
        </p:pic>
      </p:grpSp>
      <p:sp>
        <p:nvSpPr>
          <p:cNvPr id="25" name="文本占位符 3"/>
          <p:cNvSpPr txBox="1"/>
          <p:nvPr/>
        </p:nvSpPr>
        <p:spPr bwMode="auto">
          <a:xfrm>
            <a:off x="9091513" y="1925633"/>
            <a:ext cx="1955145" cy="8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altLang="zh-CN" sz="2200" dirty="0">
                <a:latin typeface="+mj-ea"/>
                <a:ea typeface="+mj-ea"/>
              </a:rPr>
              <a:t>Cat</a:t>
            </a:r>
            <a:endParaRPr lang="en-US" altLang="zh-CN" sz="2200" dirty="0">
              <a:latin typeface="+mj-ea"/>
              <a:ea typeface="+mj-ea"/>
            </a:endParaRPr>
          </a:p>
          <a:p>
            <a:pPr marL="0" indent="0"/>
            <a:r>
              <a:rPr lang="en-US" altLang="zh-CN" sz="2200" dirty="0">
                <a:latin typeface="+mj-ea"/>
                <a:ea typeface="+mj-ea"/>
              </a:rPr>
              <a:t>×  Dog</a:t>
            </a:r>
            <a:endParaRPr lang="en-US" altLang="zh-CN" sz="2200" dirty="0">
              <a:latin typeface="+mj-ea"/>
              <a:ea typeface="+mj-ea"/>
            </a:endParaRPr>
          </a:p>
          <a:p>
            <a:pPr marL="0" indent="0"/>
            <a:r>
              <a:rPr lang="en-US" altLang="zh-CN" sz="2200" dirty="0">
                <a:latin typeface="+mj-ea"/>
                <a:ea typeface="+mj-ea"/>
                <a:sym typeface="+mn-ea"/>
              </a:rPr>
              <a:t>×  Lion</a:t>
            </a:r>
            <a:endParaRPr lang="en-US" altLang="zh-CN" sz="2200" dirty="0">
              <a:latin typeface="+mj-ea"/>
              <a:ea typeface="+mj-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3"/>
            <a:ext cx="11316391" cy="451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ts val="1000"/>
              </a:spcBef>
              <a:spcAft>
                <a:spcPct val="0"/>
              </a:spcAft>
              <a:buClrTx/>
              <a:buSzTx/>
              <a:buFont typeface="Wingdings" panose="05000000000000000000" charset="0"/>
              <a:buChar char="n"/>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数据集</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设给定</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组输入输出样本：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indent="0">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Object 6"/>
              <p:cNvSpPr txBox="1"/>
              <p:nvPr/>
            </p:nvSpPr>
            <p:spPr bwMode="auto">
              <a:xfrm>
                <a:off x="3800312" y="2652671"/>
                <a:ext cx="4572635" cy="1552658"/>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𝐱</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pPr>
                        <m:e>
                          <m:d>
                            <m:dPr>
                              <m:begChr m:val="["/>
                              <m:end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dPr>
                            <m:e>
                              <m:m>
                                <m:mPr>
                                  <m:mcs>
                                    <m:mc>
                                      <m:mcPr>
                                        <m:count m:val="4"/>
                                        <m:mcJc m:val="center"/>
                                      </m:mcPr>
                                    </m:mc>
                                  </m:mcs>
                                  <m:plcHide m:val="on"/>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mPr>
                                <m:mr>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e>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2</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e>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e>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𝑛</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𝑄</m:t>
                                            </m:r>
                                          </m:sub>
                                        </m:sSub>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e>
                                </m:mr>
                              </m:m>
                            </m:e>
                          </m:d>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𝑇</m:t>
                          </m:r>
                        </m:sup>
                      </m:sSup>
                    </m:oMath>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𝒚</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pPr>
                        <m:e>
                          <m:d>
                            <m:dPr>
                              <m:begChr m:val="["/>
                              <m:end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dPr>
                            <m:e>
                              <m:m>
                                <m:mPr>
                                  <m:mcs>
                                    <m:mc>
                                      <m:mcPr>
                                        <m:count m:val="4"/>
                                        <m:mcJc m:val="center"/>
                                      </m:mcPr>
                                    </m:mc>
                                  </m:mcs>
                                  <m:plcHide m:val="on"/>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mPr>
                                <m:mr>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𝑦</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1</m:t>
                                        </m:r>
                                      </m:sub>
                                    </m:sSub>
                                  </m:e>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𝑦</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2</m:t>
                                        </m:r>
                                      </m:sub>
                                    </m:sSub>
                                  </m:e>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e>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𝑦</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𝑄</m:t>
                                            </m:r>
                                          </m:sub>
                                        </m:sSub>
                                      </m:sub>
                                    </m:sSub>
                                  </m:e>
                                </m:mr>
                              </m:m>
                            </m:e>
                          </m:d>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𝑇</m:t>
                          </m:r>
                        </m:sup>
                      </m:sSup>
                    </m:oMath>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𝑃</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Object 6"/>
              <p:cNvSpPr txBox="1">
                <a:spLocks noRot="1" noChangeAspect="1" noMove="1" noResize="1" noEditPoints="1" noAdjustHandles="1" noChangeArrowheads="1" noChangeShapeType="1" noTextEdit="1"/>
              </p:cNvSpPr>
              <p:nvPr/>
            </p:nvSpPr>
            <p:spPr bwMode="auto">
              <a:xfrm>
                <a:off x="3800312" y="2652671"/>
                <a:ext cx="4572635" cy="1552658"/>
              </a:xfrm>
              <a:prstGeom prst="rect">
                <a:avLst/>
              </a:prstGeom>
              <a:blipFill rotWithShape="1">
                <a:blip r:embed="rId1"/>
                <a:stretch>
                  <a:fillRect l="-10" t="-18" r="10" b="23"/>
                </a:stretch>
              </a:blipFill>
              <a:ln>
                <a:noFill/>
              </a:ln>
              <a:effectLst/>
            </p:spPr>
            <p:txBody>
              <a:bodyPr/>
              <a:lstStyle/>
              <a:p>
                <a:r>
                  <a:rPr lang="zh-CN" altLang="en-US">
                    <a:noFill/>
                  </a:rPr>
                  <a:t> </a:t>
                </a:r>
              </a:p>
            </p:txBody>
          </p:sp>
        </mc:Fallback>
      </mc:AlternateContent>
      <p:graphicFrame>
        <p:nvGraphicFramePr>
          <p:cNvPr id="5" name="对象 4"/>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6" name="Visio" r:id="rId2" imgW="4688205" imgH="3032760" progId="Visio.Drawing.15">
                  <p:embed/>
                </p:oleObj>
              </mc:Choice>
              <mc:Fallback>
                <p:oleObj name="Visio" r:id="rId2" imgW="4688205" imgH="3032760" progId="Visio.Drawing.15">
                  <p:embed/>
                  <p:pic>
                    <p:nvPicPr>
                      <p:cNvPr id="0" name="对象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圆角矩形 7"/>
              <p:cNvSpPr/>
              <p:nvPr/>
            </p:nvSpPr>
            <p:spPr>
              <a:xfrm>
                <a:off x="7222490" y="158750"/>
                <a:ext cx="442595" cy="349250"/>
              </a:xfrm>
              <a:prstGeom prst="roundRect">
                <a:avLst>
                  <a:gd name="adj" fmla="val 25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0</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a:xfrm>
                <a:off x="7222490" y="158750"/>
                <a:ext cx="442595" cy="349250"/>
              </a:xfrm>
              <a:prstGeom prst="roundRect">
                <a:avLst>
                  <a:gd name="adj" fmla="val 25454"/>
                </a:avLst>
              </a:prstGeom>
              <a:blipFill rotWithShape="1">
                <a:blip r:embed="rId4"/>
                <a:stretch>
                  <a:fillRect l="-1435" t="-11273" r="-1435" b="-11455"/>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圆角矩形 16"/>
              <p:cNvSpPr/>
              <p:nvPr/>
            </p:nvSpPr>
            <p:spPr>
              <a:xfrm>
                <a:off x="11428095" y="63500"/>
                <a:ext cx="44259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7" name="圆角矩形 16"/>
              <p:cNvSpPr>
                <a:spLocks noRot="1" noChangeAspect="1" noMove="1" noResize="1" noEditPoints="1" noAdjustHandles="1" noChangeArrowheads="1" noChangeShapeType="1" noTextEdit="1"/>
              </p:cNvSpPr>
              <p:nvPr/>
            </p:nvSpPr>
            <p:spPr>
              <a:xfrm>
                <a:off x="11428095" y="63500"/>
                <a:ext cx="442595" cy="349250"/>
              </a:xfrm>
              <a:prstGeom prst="roundRect">
                <a:avLst>
                  <a:gd name="adj" fmla="val 31454"/>
                </a:avLst>
              </a:prstGeom>
              <a:blipFill rotWithShape="1">
                <a:blip r:embed="rId5"/>
                <a:stretch>
                  <a:fillRect l="-1435" t="-11455" r="-1435"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圆角矩形 18"/>
              <p:cNvSpPr/>
              <p:nvPr/>
            </p:nvSpPr>
            <p:spPr>
              <a:xfrm>
                <a:off x="10165715" y="63500"/>
                <a:ext cx="483870"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9" name="圆角矩形 18"/>
              <p:cNvSpPr>
                <a:spLocks noRot="1" noChangeAspect="1" noMove="1" noResize="1" noEditPoints="1" noAdjustHandles="1" noChangeArrowheads="1" noChangeShapeType="1" noTextEdit="1"/>
              </p:cNvSpPr>
              <p:nvPr/>
            </p:nvSpPr>
            <p:spPr>
              <a:xfrm>
                <a:off x="10165715" y="63500"/>
                <a:ext cx="483870" cy="349250"/>
              </a:xfrm>
              <a:prstGeom prst="roundRect">
                <a:avLst>
                  <a:gd name="adj" fmla="val 31454"/>
                </a:avLst>
              </a:prstGeom>
              <a:blipFill rotWithShape="1">
                <a:blip r:embed="rId6"/>
                <a:stretch>
                  <a:fillRect l="-1312" t="-11455" r="-2231"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 25"/>
              <p:cNvSpPr/>
              <p:nvPr/>
            </p:nvSpPr>
            <p:spPr>
              <a:xfrm>
                <a:off x="8801100" y="-40640"/>
                <a:ext cx="58610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1</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26" name="圆角矩形 25"/>
              <p:cNvSpPr>
                <a:spLocks noRot="1" noChangeAspect="1" noMove="1" noResize="1" noEditPoints="1" noAdjustHandles="1" noChangeArrowheads="1" noChangeShapeType="1" noTextEdit="1"/>
              </p:cNvSpPr>
              <p:nvPr/>
            </p:nvSpPr>
            <p:spPr>
              <a:xfrm>
                <a:off x="8801100" y="-40640"/>
                <a:ext cx="586105" cy="349250"/>
              </a:xfrm>
              <a:prstGeom prst="roundRect">
                <a:avLst>
                  <a:gd name="adj" fmla="val 31454"/>
                </a:avLst>
              </a:prstGeom>
              <a:blipFill rotWithShape="1">
                <a:blip r:embed="rId7"/>
                <a:stretch>
                  <a:fillRect l="-1083" t="-11273" r="-1083"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3" name="文本占位符 3"/>
          <p:cNvSpPr txBox="1"/>
          <p:nvPr/>
        </p:nvSpPr>
        <p:spPr bwMode="auto">
          <a:xfrm>
            <a:off x="539750" y="1301115"/>
            <a:ext cx="11282680" cy="489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前</a:t>
            </a:r>
            <a:r>
              <a:rPr lang="en-US" altLang="zh-CN" sz="2400" noProof="0" dirty="0">
                <a:ln>
                  <a:noFill/>
                </a:ln>
                <a:solidFill>
                  <a:prstClr val="black"/>
                </a:solidFill>
                <a:effectLst/>
                <a:uLnTx/>
                <a:uFillTx/>
                <a:latin typeface="微软雅黑" panose="020B0503020204020204" pitchFamily="34" charset="-122"/>
                <a:ea typeface="微软雅黑" panose="020B0503020204020204" pitchFamily="34" charset="-122"/>
              </a:rPr>
              <a:t>向</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传播</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隐含层输出</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输出层输出</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6"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7" name="Object 3"/>
              <p:cNvSpPr txBox="1"/>
              <p:nvPr/>
            </p:nvSpPr>
            <p:spPr bwMode="auto">
              <a:xfrm>
                <a:off x="1881146" y="1958965"/>
                <a:ext cx="7911548" cy="1659459"/>
              </a:xfrm>
              <a:prstGeom prst="rect">
                <a:avLst/>
              </a:prstGeom>
              <a:noFill/>
              <a:ln>
                <a:noFill/>
              </a:ln>
              <a:effectLst/>
            </p:spPr>
            <p:txBody>
              <a:bodyPr>
                <a:noAutofit/>
              </a:bodyPr>
              <a:p>
                <a14:m>
                  <m:oMathPara xmlns:m="http://schemas.openxmlformats.org/officeDocument/2006/math">
                    <m:oMathParaPr>
                      <m:jc m:val="left"/>
                    </m:oMathParaPr>
                    <m:oMath xmlns:m="http://schemas.openxmlformats.org/officeDocument/2006/math">
                      <m:sSubSup>
                        <m:sSubSupPr>
                          <m:ctrlPr>
                            <a:rPr lang="zh-CN" altLang="en-US" sz="2000" i="1" smtClean="0">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nary>
                        <m:naryPr>
                          <m:chr m:val="∑"/>
                          <m:ctrlPr>
                            <a:rPr lang="zh-CN" altLang="en-US" sz="2000" i="1">
                              <a:solidFill>
                                <a:srgbClr val="000000"/>
                              </a:solidFill>
                              <a:latin typeface="Cambria Math" panose="02040503050406030204" pitchFamily="18" charset="0"/>
                              <a:cs typeface="Cambria Math" panose="02040503050406030204" pitchFamily="18" charset="0"/>
                            </a:rPr>
                          </m:ctrlPr>
                        </m:naryPr>
                        <m:sub>
                          <m:r>
                            <a:rPr lang="zh-CN" altLang="en-US" sz="2000" i="1">
                              <a:solidFill>
                                <a:srgbClr val="000000"/>
                              </a:solidFill>
                              <a:latin typeface="Cambria Math" panose="02040503050406030204" pitchFamily="18" charset="0"/>
                              <a:cs typeface="Cambria Math" panose="02040503050406030204" pitchFamily="18" charset="0"/>
                            </a:rPr>
                            <m:t>𝑗</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sSub>
                            <m:sSubPr>
                              <m:ctrlPr>
                                <a:rPr lang="zh-CN" altLang="en-US" sz="2000" i="1" smtClean="0">
                                  <a:solidFill>
                                    <a:srgbClr val="000000"/>
                                  </a:solidFill>
                                  <a:latin typeface="Cambria Math" panose="02040503050406030204" pitchFamily="18" charset="0"/>
                                  <a:cs typeface="Cambria Math" panose="02040503050406030204" pitchFamily="18" charset="0"/>
                                </a:rPr>
                              </m:ctrlPr>
                            </m:sSubPr>
                            <m:e>
                              <m:sSub>
                                <m:sSubPr>
                                  <m:ctrlPr>
                                    <a:rPr lang="zh-CN" altLang="en-US" sz="2000" i="1">
                                      <a:solidFill>
                                        <a:srgbClr val="000000"/>
                                      </a:solidFill>
                                      <a:latin typeface="Cambria Math" panose="02040503050406030204" pitchFamily="18" charset="0"/>
                                      <a:cs typeface="Cambria Math" panose="02040503050406030204" pitchFamily="18" charset="0"/>
                                    </a:rPr>
                                  </m:ctrlPr>
                                </m:sSubPr>
                                <m:e>
                                  <m:r>
                                    <a:rPr lang="zh-CN" altLang="en-US" sz="2000" i="1">
                                      <a:solidFill>
                                        <a:srgbClr val="000000"/>
                                      </a:solidFill>
                                      <a:latin typeface="Cambria Math" panose="02040503050406030204" pitchFamily="18" charset="0"/>
                                      <a:cs typeface="Cambria Math" panose="02040503050406030204" pitchFamily="18" charset="0"/>
                                    </a:rPr>
                                    <m:t>𝑛</m:t>
                                  </m:r>
                                </m:e>
                                <m:sub>
                                  <m:r>
                                    <a:rPr lang="zh-CN" altLang="en-US" sz="2000" i="1">
                                      <a:solidFill>
                                        <a:srgbClr val="000000"/>
                                      </a:solidFill>
                                      <a:latin typeface="Cambria Math" panose="02040503050406030204" pitchFamily="18" charset="0"/>
                                      <a:cs typeface="Cambria Math" panose="02040503050406030204" pitchFamily="18" charset="0"/>
                                    </a:rPr>
                                    <m:t>𝑞</m:t>
                                  </m:r>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m:t>
                                  </m:r>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1</m:t>
                                  </m:r>
                                </m:sub>
                              </m:sSub>
                            </m:e>
                            <m:sub>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cs typeface="Cambria Math" panose="02040503050406030204" pitchFamily="18" charset="0"/>
                                </a:rPr>
                                <m:t>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0</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e>
                      </m:nary>
                      <m:m>
                        <m:mPr>
                          <m:mcs>
                            <m:mc>
                              <m:mcPr>
                                <m:count m:val="2"/>
                                <m:mcJc m:val="center"/>
                              </m:mcPr>
                            </m:mc>
                          </m:mcs>
                          <m:plcHide m:val="on"/>
                          <m:ctrlPr>
                            <a:rPr lang="zh-CN" altLang="en-US" sz="2000" i="1">
                              <a:solidFill>
                                <a:srgbClr val="000000"/>
                              </a:solidFill>
                              <a:latin typeface="Cambria Math" panose="02040503050406030204" pitchFamily="18" charset="0"/>
                              <a:cs typeface="Cambria Math" panose="02040503050406030204" pitchFamily="18" charset="0"/>
                            </a:rPr>
                          </m:ctrlPr>
                        </m:mPr>
                        <m:mr>
                          <m:e/>
                          <m:e>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0</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ea typeface="MS Mincho" charset="0"/>
                                    <a:cs typeface="Cambria Math" panose="02040503050406030204" pitchFamily="18" charset="0"/>
                                  </a:rPr>
                                  <m:t>𝜃</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m:t>
                                </m:r>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e>
                        </m:mr>
                      </m:m>
                    </m:oMath>
                    <m:oMath xmlns:m="http://schemas.openxmlformats.org/officeDocument/2006/math">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𝑓</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f>
                        <m:fPr>
                          <m:ctrlPr>
                            <a:rPr lang="zh-CN" altLang="en-US" sz="2000" i="1">
                              <a:solidFill>
                                <a:srgbClr val="000000"/>
                              </a:solidFill>
                              <a:latin typeface="Cambria Math" panose="02040503050406030204" pitchFamily="18" charset="0"/>
                              <a:cs typeface="Cambria Math" panose="02040503050406030204" pitchFamily="18" charset="0"/>
                            </a:rPr>
                          </m:ctrlPr>
                        </m:fPr>
                        <m:num>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num>
                        <m:den>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func>
                            <m:funcPr>
                              <m:ctrlPr>
                                <a:rPr lang="zh-CN" altLang="en-US" sz="2000" i="1">
                                  <a:solidFill>
                                    <a:srgbClr val="000000"/>
                                  </a:solidFill>
                                  <a:latin typeface="Cambria Math" panose="02040503050406030204" pitchFamily="18" charset="0"/>
                                  <a:cs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cs typeface="Cambria Math" panose="02040503050406030204" pitchFamily="18" charset="0"/>
                                </a:rPr>
                                <m:t>exp</m:t>
                              </m:r>
                            </m:fName>
                            <m:e>
                              <m:r>
                                <a:rPr lang="zh-CN" altLang="en-US" sz="2000" i="1">
                                  <a:solidFill>
                                    <a:srgbClr val="000000"/>
                                  </a:solidFill>
                                  <a:latin typeface="Cambria Math" panose="02040503050406030204" pitchFamily="18" charset="0"/>
                                  <a:ea typeface="MS Mincho" charset="0"/>
                                  <a:cs typeface="Cambria Math" panose="02040503050406030204" pitchFamily="18" charset="0"/>
                                </a:rPr>
                                <m:t>(</m:t>
                              </m:r>
                            </m:e>
                          </m:func>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𝜇</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den>
                      </m:f>
                    </m:oMath>
                  </m:oMathPara>
                </a14:m>
                <a:endParaRPr lang="zh-CN" altLang="en-US" sz="2000" dirty="0">
                  <a:latin typeface="宋体" pitchFamily="2" charset="-122"/>
                  <a:cs typeface="宋体" pitchFamily="2" charset="-122"/>
                </a:endParaRPr>
              </a:p>
            </p:txBody>
          </p:sp>
        </mc:Choice>
        <mc:Fallback>
          <p:sp>
            <p:nvSpPr>
              <p:cNvPr id="7" name="Object 3"/>
              <p:cNvSpPr txBox="1">
                <a:spLocks noRot="1" noChangeAspect="1" noMove="1" noResize="1" noEditPoints="1" noAdjustHandles="1" noChangeArrowheads="1" noChangeShapeType="1" noTextEdit="1"/>
              </p:cNvSpPr>
              <p:nvPr/>
            </p:nvSpPr>
            <p:spPr bwMode="auto">
              <a:xfrm>
                <a:off x="1881146" y="1958965"/>
                <a:ext cx="7911548" cy="1659459"/>
              </a:xfrm>
              <a:prstGeom prst="rect">
                <a:avLst/>
              </a:prstGeom>
              <a:blipFill rotWithShape="1">
                <a:blip r:embed="rId3"/>
                <a:stretch>
                  <a:fillRect l="-3" t="-38" r="5" b="12"/>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圆角矩形 7"/>
              <p:cNvSpPr/>
              <p:nvPr/>
            </p:nvSpPr>
            <p:spPr>
              <a:xfrm>
                <a:off x="7222490" y="158750"/>
                <a:ext cx="442595" cy="349250"/>
              </a:xfrm>
              <a:prstGeom prst="roundRect">
                <a:avLst>
                  <a:gd name="adj" fmla="val 25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0</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a:xfrm>
                <a:off x="7222490" y="158750"/>
                <a:ext cx="442595" cy="349250"/>
              </a:xfrm>
              <a:prstGeom prst="roundRect">
                <a:avLst>
                  <a:gd name="adj" fmla="val 25454"/>
                </a:avLst>
              </a:prstGeom>
              <a:blipFill rotWithShape="1">
                <a:blip r:embed="rId4"/>
                <a:stretch>
                  <a:fillRect l="-1435" t="-11273" r="-1435" b="-11455"/>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圆角矩形 16"/>
              <p:cNvSpPr/>
              <p:nvPr/>
            </p:nvSpPr>
            <p:spPr>
              <a:xfrm>
                <a:off x="11428095" y="63500"/>
                <a:ext cx="44259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7" name="圆角矩形 16"/>
              <p:cNvSpPr>
                <a:spLocks noRot="1" noChangeAspect="1" noMove="1" noResize="1" noEditPoints="1" noAdjustHandles="1" noChangeArrowheads="1" noChangeShapeType="1" noTextEdit="1"/>
              </p:cNvSpPr>
              <p:nvPr/>
            </p:nvSpPr>
            <p:spPr>
              <a:xfrm>
                <a:off x="11428095" y="63500"/>
                <a:ext cx="442595" cy="349250"/>
              </a:xfrm>
              <a:prstGeom prst="roundRect">
                <a:avLst>
                  <a:gd name="adj" fmla="val 31454"/>
                </a:avLst>
              </a:prstGeom>
              <a:blipFill rotWithShape="1">
                <a:blip r:embed="rId5"/>
                <a:stretch>
                  <a:fillRect l="-1435" t="-11455" r="-1435"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圆角矩形 18"/>
              <p:cNvSpPr/>
              <p:nvPr/>
            </p:nvSpPr>
            <p:spPr>
              <a:xfrm>
                <a:off x="10165715" y="63500"/>
                <a:ext cx="483870"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9" name="圆角矩形 18"/>
              <p:cNvSpPr>
                <a:spLocks noRot="1" noChangeAspect="1" noMove="1" noResize="1" noEditPoints="1" noAdjustHandles="1" noChangeArrowheads="1" noChangeShapeType="1" noTextEdit="1"/>
              </p:cNvSpPr>
              <p:nvPr/>
            </p:nvSpPr>
            <p:spPr>
              <a:xfrm>
                <a:off x="10165715" y="63500"/>
                <a:ext cx="483870" cy="349250"/>
              </a:xfrm>
              <a:prstGeom prst="roundRect">
                <a:avLst>
                  <a:gd name="adj" fmla="val 31454"/>
                </a:avLst>
              </a:prstGeom>
              <a:blipFill rotWithShape="1">
                <a:blip r:embed="rId6"/>
                <a:stretch>
                  <a:fillRect l="-1312" t="-11455" r="-2231"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 25"/>
              <p:cNvSpPr/>
              <p:nvPr/>
            </p:nvSpPr>
            <p:spPr>
              <a:xfrm>
                <a:off x="8801100" y="-40640"/>
                <a:ext cx="58610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1</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26" name="圆角矩形 25"/>
              <p:cNvSpPr>
                <a:spLocks noRot="1" noChangeAspect="1" noMove="1" noResize="1" noEditPoints="1" noAdjustHandles="1" noChangeArrowheads="1" noChangeShapeType="1" noTextEdit="1"/>
              </p:cNvSpPr>
              <p:nvPr/>
            </p:nvSpPr>
            <p:spPr>
              <a:xfrm>
                <a:off x="8801100" y="-40640"/>
                <a:ext cx="586105" cy="349250"/>
              </a:xfrm>
              <a:prstGeom prst="roundRect">
                <a:avLst>
                  <a:gd name="adj" fmla="val 31454"/>
                </a:avLst>
              </a:prstGeom>
              <a:blipFill rotWithShape="1">
                <a:blip r:embed="rId7"/>
                <a:stretch>
                  <a:fillRect l="-1083" t="-11273" r="-1083"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29" name="矩形 28"/>
          <p:cNvSpPr/>
          <p:nvPr/>
        </p:nvSpPr>
        <p:spPr>
          <a:xfrm>
            <a:off x="9422130" y="53340"/>
            <a:ext cx="422910" cy="41211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0" name="Object 3"/>
              <p:cNvSpPr txBox="1"/>
              <p:nvPr/>
            </p:nvSpPr>
            <p:spPr bwMode="auto">
              <a:xfrm>
                <a:off x="1881146" y="4538335"/>
                <a:ext cx="7911548" cy="1659459"/>
              </a:xfrm>
              <a:prstGeom prst="rect">
                <a:avLst/>
              </a:prstGeom>
              <a:noFill/>
              <a:ln>
                <a:noFill/>
              </a:ln>
              <a:effectLst/>
            </p:spPr>
            <p:txBody>
              <a:bodyPr>
                <a:noAutofit/>
              </a:bodyPr>
              <a:p>
                <a14:m>
                  <m:oMathPara xmlns:m="http://schemas.openxmlformats.org/officeDocument/2006/math">
                    <m:oMathParaPr>
                      <m:jc m:val="left"/>
                    </m:oMathParaPr>
                    <m:oMath xmlns:m="http://schemas.openxmlformats.org/officeDocument/2006/math">
                      <m:sSubSup>
                        <m:sSubSupPr>
                          <m:ctrlPr>
                            <a:rPr lang="zh-CN" altLang="en-US" sz="2000" i="1" smtClean="0">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ea typeface="MS Mincho"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nary>
                        <m:naryPr>
                          <m:chr m:val="∑"/>
                          <m:ctrlPr>
                            <a:rPr lang="zh-CN" altLang="en-US" sz="2000" i="1">
                              <a:solidFill>
                                <a:srgbClr val="000000"/>
                              </a:solidFill>
                              <a:latin typeface="Cambria Math" panose="02040503050406030204" pitchFamily="18" charset="0"/>
                              <a:cs typeface="Cambria Math" panose="02040503050406030204" pitchFamily="18" charset="0"/>
                            </a:rPr>
                          </m:ctrlPr>
                        </m:naryPr>
                        <m:sub>
                          <m:r>
                            <a:rPr lang="zh-CN" altLang="en-US" sz="2000" i="1">
                              <a:solidFill>
                                <a:srgbClr val="000000"/>
                              </a:solidFill>
                              <a:latin typeface="Cambria Math" panose="02040503050406030204" pitchFamily="18" charset="0"/>
                              <a:cs typeface="Cambria Math" panose="02040503050406030204" pitchFamily="18" charset="0"/>
                            </a:rPr>
                            <m:t>𝑗</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sSub>
                            <m:sSubPr>
                              <m:ctrlPr>
                                <a:rPr lang="zh-CN" altLang="en-US" sz="2000" i="1" smtClean="0">
                                  <a:solidFill>
                                    <a:srgbClr val="000000"/>
                                  </a:solidFill>
                                  <a:latin typeface="Cambria Math" panose="02040503050406030204" pitchFamily="18" charset="0"/>
                                  <a:cs typeface="Cambria Math" panose="02040503050406030204" pitchFamily="18" charset="0"/>
                                </a:rPr>
                              </m:ctrlPr>
                            </m:sSubPr>
                            <m:e>
                              <m:sSub>
                                <m:sSubPr>
                                  <m:ctrlPr>
                                    <a:rPr lang="zh-CN" altLang="en-US" sz="2000" i="1">
                                      <a:solidFill>
                                        <a:srgbClr val="000000"/>
                                      </a:solidFill>
                                      <a:latin typeface="Cambria Math" panose="02040503050406030204" pitchFamily="18" charset="0"/>
                                      <a:cs typeface="Cambria Math" panose="02040503050406030204" pitchFamily="18" charset="0"/>
                                    </a:rPr>
                                  </m:ctrlPr>
                                </m:sSubPr>
                                <m:e>
                                  <m:r>
                                    <a:rPr lang="zh-CN" altLang="en-US" sz="2000" i="1">
                                      <a:solidFill>
                                        <a:srgbClr val="000000"/>
                                      </a:solidFill>
                                      <a:latin typeface="Cambria Math" panose="02040503050406030204" pitchFamily="18" charset="0"/>
                                      <a:cs typeface="Cambria Math" panose="02040503050406030204" pitchFamily="18" charset="0"/>
                                    </a:rPr>
                                    <m:t>𝑛</m:t>
                                  </m:r>
                                </m:e>
                                <m:sub>
                                  <m:r>
                                    <a:rPr lang="zh-CN" altLang="en-US" sz="2000" i="1">
                                      <a:solidFill>
                                        <a:srgbClr val="000000"/>
                                      </a:solidFill>
                                      <a:latin typeface="Cambria Math" panose="02040503050406030204" pitchFamily="18" charset="0"/>
                                      <a:cs typeface="Cambria Math" panose="02040503050406030204" pitchFamily="18" charset="0"/>
                                    </a:rPr>
                                    <m:t>𝑞</m:t>
                                  </m:r>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m:t>
                                  </m:r>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1</m:t>
                                  </m:r>
                                </m:sub>
                              </m:sSub>
                            </m:e>
                            <m:sub>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cs typeface="Cambria Math" panose="02040503050406030204" pitchFamily="18" charset="0"/>
                                </a:rPr>
                                <m:t>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e>
                      </m:nary>
                      <m:m>
                        <m:mPr>
                          <m:mcs>
                            <m:mc>
                              <m:mcPr>
                                <m:count m:val="2"/>
                                <m:mcJc m:val="center"/>
                              </m:mcPr>
                            </m:mc>
                          </m:mcs>
                          <m:plcHide m:val="on"/>
                          <m:ctrlPr>
                            <a:rPr lang="zh-CN" altLang="en-US" sz="2000" i="1">
                              <a:solidFill>
                                <a:srgbClr val="000000"/>
                              </a:solidFill>
                              <a:latin typeface="Cambria Math" panose="02040503050406030204" pitchFamily="18" charset="0"/>
                              <a:cs typeface="Cambria Math" panose="02040503050406030204" pitchFamily="18" charset="0"/>
                            </a:rPr>
                          </m:ctrlPr>
                        </m:mPr>
                        <m:mr>
                          <m:e/>
                          <m:e>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ea typeface="MS Mincho" charset="0"/>
                                    <a:cs typeface="Cambria Math" panose="02040503050406030204" pitchFamily="18" charset="0"/>
                                  </a:rPr>
                                  <m:t>𝜃</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m:t>
                                </m:r>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e>
                        </m:mr>
                      </m:m>
                    </m:oMath>
                    <m:oMath xmlns:m="http://schemas.openxmlformats.org/officeDocument/2006/math">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𝑓</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f>
                        <m:fPr>
                          <m:ctrlPr>
                            <a:rPr lang="zh-CN" altLang="en-US" sz="2000" i="1">
                              <a:solidFill>
                                <a:srgbClr val="000000"/>
                              </a:solidFill>
                              <a:latin typeface="Cambria Math" panose="02040503050406030204" pitchFamily="18" charset="0"/>
                              <a:cs typeface="Cambria Math" panose="02040503050406030204" pitchFamily="18" charset="0"/>
                            </a:rPr>
                          </m:ctrlPr>
                        </m:fPr>
                        <m:num>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num>
                        <m:den>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func>
                            <m:funcPr>
                              <m:ctrlPr>
                                <a:rPr lang="zh-CN" altLang="en-US" sz="2000" i="1">
                                  <a:solidFill>
                                    <a:srgbClr val="000000"/>
                                  </a:solidFill>
                                  <a:latin typeface="Cambria Math" panose="02040503050406030204" pitchFamily="18" charset="0"/>
                                  <a:cs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cs typeface="Cambria Math" panose="02040503050406030204" pitchFamily="18" charset="0"/>
                                </a:rPr>
                                <m:t>exp</m:t>
                              </m:r>
                            </m:fName>
                            <m:e>
                              <m:r>
                                <a:rPr lang="zh-CN" altLang="en-US" sz="2000" i="1">
                                  <a:solidFill>
                                    <a:srgbClr val="000000"/>
                                  </a:solidFill>
                                  <a:latin typeface="Cambria Math" panose="02040503050406030204" pitchFamily="18" charset="0"/>
                                  <a:ea typeface="MS Mincho" charset="0"/>
                                  <a:cs typeface="Cambria Math" panose="02040503050406030204" pitchFamily="18" charset="0"/>
                                </a:rPr>
                                <m:t>(</m:t>
                              </m:r>
                            </m:e>
                          </m:func>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𝜇</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en-US" altLang="zh-CN" sz="2000" i="1">
                                  <a:solidFill>
                                    <a:srgbClr val="000000"/>
                                  </a:solidFill>
                                  <a:latin typeface="Cambria Math" panose="02040503050406030204" pitchFamily="18"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den>
                      </m:f>
                    </m:oMath>
                  </m:oMathPara>
                </a14:m>
                <a:endParaRPr lang="zh-CN" altLang="en-US" sz="2000" dirty="0">
                  <a:latin typeface="宋体" pitchFamily="2" charset="-122"/>
                  <a:cs typeface="宋体" pitchFamily="2" charset="-122"/>
                </a:endParaRPr>
              </a:p>
            </p:txBody>
          </p:sp>
        </mc:Choice>
        <mc:Fallback>
          <p:sp>
            <p:nvSpPr>
              <p:cNvPr id="30" name="Object 3"/>
              <p:cNvSpPr txBox="1">
                <a:spLocks noRot="1" noChangeAspect="1" noMove="1" noResize="1" noEditPoints="1" noAdjustHandles="1" noChangeArrowheads="1" noChangeShapeType="1" noTextEdit="1"/>
              </p:cNvSpPr>
              <p:nvPr/>
            </p:nvSpPr>
            <p:spPr bwMode="auto">
              <a:xfrm>
                <a:off x="1881146" y="4538335"/>
                <a:ext cx="7911548" cy="1659459"/>
              </a:xfrm>
              <a:prstGeom prst="rect">
                <a:avLst/>
              </a:prstGeom>
              <a:blipFill rotWithShape="1">
                <a:blip r:embed="rId8"/>
                <a:stretch>
                  <a:fillRect l="-3" t="-38" r="5" b="12"/>
                </a:stretch>
              </a:blipFill>
              <a:ln>
                <a:noFill/>
              </a:ln>
              <a:effectLst/>
            </p:spPr>
            <p:txBody>
              <a:bodyPr/>
              <a:lstStyle/>
              <a:p>
                <a:r>
                  <a:rPr lang="zh-CN" altLang="en-US">
                    <a:noFill/>
                  </a:rPr>
                  <a:t> </a:t>
                </a:r>
              </a:p>
            </p:txBody>
          </p:sp>
        </mc:Fallback>
      </mc:AlternateContent>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horizont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blinds(horizontal)">
                                      <p:cBhvr>
                                        <p:cTn id="27"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3" name="文本占位符 3"/>
          <p:cNvSpPr txBox="1"/>
          <p:nvPr/>
        </p:nvSpPr>
        <p:spPr bwMode="auto">
          <a:xfrm>
            <a:off x="539750" y="1301115"/>
            <a:ext cx="11282680" cy="489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mj-ea"/>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ea"/>
              <a:buAutoNum type="circleNumDbPlain"/>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mj-ea"/>
            </a:pP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6"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圆角矩形 7"/>
              <p:cNvSpPr/>
              <p:nvPr/>
            </p:nvSpPr>
            <p:spPr>
              <a:xfrm>
                <a:off x="7222490" y="158750"/>
                <a:ext cx="442595" cy="349250"/>
              </a:xfrm>
              <a:prstGeom prst="roundRect">
                <a:avLst>
                  <a:gd name="adj" fmla="val 25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0</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a:xfrm>
                <a:off x="7222490" y="158750"/>
                <a:ext cx="442595" cy="349250"/>
              </a:xfrm>
              <a:prstGeom prst="roundRect">
                <a:avLst>
                  <a:gd name="adj" fmla="val 25454"/>
                </a:avLst>
              </a:prstGeom>
              <a:blipFill rotWithShape="1">
                <a:blip r:embed="rId3"/>
                <a:stretch>
                  <a:fillRect l="-1435" t="-11273" r="-1435" b="-11455"/>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圆角矩形 16"/>
              <p:cNvSpPr/>
              <p:nvPr/>
            </p:nvSpPr>
            <p:spPr>
              <a:xfrm>
                <a:off x="11428095" y="63500"/>
                <a:ext cx="44259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7" name="圆角矩形 16"/>
              <p:cNvSpPr>
                <a:spLocks noRot="1" noChangeAspect="1" noMove="1" noResize="1" noEditPoints="1" noAdjustHandles="1" noChangeArrowheads="1" noChangeShapeType="1" noTextEdit="1"/>
              </p:cNvSpPr>
              <p:nvPr/>
            </p:nvSpPr>
            <p:spPr>
              <a:xfrm>
                <a:off x="11428095" y="63500"/>
                <a:ext cx="442595" cy="349250"/>
              </a:xfrm>
              <a:prstGeom prst="roundRect">
                <a:avLst>
                  <a:gd name="adj" fmla="val 31454"/>
                </a:avLst>
              </a:prstGeom>
              <a:blipFill rotWithShape="1">
                <a:blip r:embed="rId4"/>
                <a:stretch>
                  <a:fillRect l="-1435" t="-11455" r="-1435"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圆角矩形 18"/>
              <p:cNvSpPr/>
              <p:nvPr/>
            </p:nvSpPr>
            <p:spPr>
              <a:xfrm>
                <a:off x="10165715" y="63500"/>
                <a:ext cx="483870"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9" name="圆角矩形 18"/>
              <p:cNvSpPr>
                <a:spLocks noRot="1" noChangeAspect="1" noMove="1" noResize="1" noEditPoints="1" noAdjustHandles="1" noChangeArrowheads="1" noChangeShapeType="1" noTextEdit="1"/>
              </p:cNvSpPr>
              <p:nvPr/>
            </p:nvSpPr>
            <p:spPr>
              <a:xfrm>
                <a:off x="10165715" y="63500"/>
                <a:ext cx="483870" cy="349250"/>
              </a:xfrm>
              <a:prstGeom prst="roundRect">
                <a:avLst>
                  <a:gd name="adj" fmla="val 31454"/>
                </a:avLst>
              </a:prstGeom>
              <a:blipFill rotWithShape="1">
                <a:blip r:embed="rId5"/>
                <a:stretch>
                  <a:fillRect l="-1312" t="-11455" r="-2231"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 25"/>
              <p:cNvSpPr/>
              <p:nvPr/>
            </p:nvSpPr>
            <p:spPr>
              <a:xfrm>
                <a:off x="8801100" y="-40640"/>
                <a:ext cx="58610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1</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26" name="圆角矩形 25"/>
              <p:cNvSpPr>
                <a:spLocks noRot="1" noChangeAspect="1" noMove="1" noResize="1" noEditPoints="1" noAdjustHandles="1" noChangeArrowheads="1" noChangeShapeType="1" noTextEdit="1"/>
              </p:cNvSpPr>
              <p:nvPr/>
            </p:nvSpPr>
            <p:spPr>
              <a:xfrm>
                <a:off x="8801100" y="-40640"/>
                <a:ext cx="586105" cy="349250"/>
              </a:xfrm>
              <a:prstGeom prst="roundRect">
                <a:avLst>
                  <a:gd name="adj" fmla="val 31454"/>
                </a:avLst>
              </a:prstGeom>
              <a:blipFill rotWithShape="1">
                <a:blip r:embed="rId6"/>
                <a:stretch>
                  <a:fillRect l="-1083" t="-11273" r="-1083"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11" name="文本占位符 3"/>
          <p:cNvSpPr txBox="1"/>
          <p:nvPr/>
        </p:nvSpPr>
        <p:spPr bwMode="auto">
          <a:xfrm>
            <a:off x="494609" y="1544153"/>
            <a:ext cx="11316391" cy="468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2.1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代价函数</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设取拟合误差的代价函数为：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90000"/>
              </a:lnSpc>
              <a:spcBef>
                <a:spcPts val="1000"/>
              </a:spcBef>
              <a:spcAft>
                <a:spcPct val="0"/>
              </a:spcAft>
              <a:buClrTx/>
              <a:buSzTx/>
              <a:buFont typeface="微软雅黑" panose="020B0503020204020204" pitchFamily="34" charset="-122"/>
              <a:buChar char="−"/>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调整连接权系数以使</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代价函数</a:t>
            </a: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最小</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属于</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优化问题</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90000"/>
              </a:lnSpc>
              <a:spcBef>
                <a:spcPts val="1000"/>
              </a:spcBef>
              <a:spcAft>
                <a:spcPct val="0"/>
              </a:spcAft>
              <a:buClrTx/>
              <a:buSzTx/>
              <a:buFont typeface="微软雅黑" panose="020B0503020204020204" pitchFamily="34" charset="-122"/>
              <a:buChar char="−"/>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优化计算的方法很多，比较典型的是采用一阶梯度法，即</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最速下降法</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90000"/>
              </a:lnSpc>
              <a:spcBef>
                <a:spcPts val="1000"/>
              </a:spcBef>
              <a:spcAft>
                <a:spcPct val="0"/>
              </a:spcAft>
              <a:buClrTx/>
              <a:buSzTx/>
              <a:buFont typeface="微软雅黑" panose="020B0503020204020204" pitchFamily="34" charset="-122"/>
              <a:buChar char="−"/>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一阶梯度法寻优的关键是计算</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即本问题中的误差代价函数</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对寻优参数的一阶导数。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 name="Object 3"/>
              <p:cNvSpPr txBox="1"/>
              <p:nvPr/>
            </p:nvSpPr>
            <p:spPr bwMode="auto">
              <a:xfrm>
                <a:off x="3671612" y="2308543"/>
                <a:ext cx="5313362" cy="1055687"/>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sup>
                        <m:e>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e>
                          </m:nary>
                        </m:e>
                      </m:nary>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sup>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e>
                      </m:nary>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2" name="Object 3"/>
              <p:cNvSpPr txBox="1">
                <a:spLocks noRot="1" noChangeAspect="1" noMove="1" noResize="1" noEditPoints="1" noAdjustHandles="1" noChangeArrowheads="1" noChangeShapeType="1" noTextEdit="1"/>
              </p:cNvSpPr>
              <p:nvPr/>
            </p:nvSpPr>
            <p:spPr bwMode="auto">
              <a:xfrm>
                <a:off x="3671612" y="2308543"/>
                <a:ext cx="5313362" cy="1055687"/>
              </a:xfrm>
              <a:prstGeom prst="rect">
                <a:avLst/>
              </a:prstGeom>
              <a:blipFill rotWithShape="1">
                <a:blip r:embed="rId7"/>
                <a:stretch>
                  <a:fillRect l="-1" t="-30" r="7"/>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bject 7"/>
              <p:cNvSpPr txBox="1"/>
              <p:nvPr/>
            </p:nvSpPr>
            <p:spPr bwMode="auto">
              <a:xfrm>
                <a:off x="3671612" y="3376462"/>
                <a:ext cx="4392613" cy="935038"/>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e>
                      </m:nary>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3" name="Object 7"/>
              <p:cNvSpPr txBox="1">
                <a:spLocks noRot="1" noChangeAspect="1" noMove="1" noResize="1" noEditPoints="1" noAdjustHandles="1" noChangeArrowheads="1" noChangeShapeType="1" noTextEdit="1"/>
              </p:cNvSpPr>
              <p:nvPr/>
            </p:nvSpPr>
            <p:spPr bwMode="auto">
              <a:xfrm>
                <a:off x="3671612" y="3376462"/>
                <a:ext cx="4392613" cy="935038"/>
              </a:xfrm>
              <a:prstGeom prst="rect">
                <a:avLst/>
              </a:prstGeom>
              <a:blipFill rotWithShape="1">
                <a:blip r:embed="rId8"/>
                <a:stretch>
                  <a:fillRect l="-1" t="-18" r="8" b="52"/>
                </a:stretch>
              </a:blipFill>
              <a:ln>
                <a:noFill/>
              </a:ln>
              <a:effectLst/>
            </p:spPr>
            <p:txBody>
              <a:bodyPr/>
              <a:lstStyle/>
              <a:p>
                <a:r>
                  <a:rPr lang="zh-CN" altLang="en-US">
                    <a:noFill/>
                  </a:rPr>
                  <a:t> </a:t>
                </a:r>
              </a:p>
            </p:txBody>
          </p:sp>
        </mc:Fallback>
      </mc:AlternateContent>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linds(horizont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animEffect transition="in" filter="blinds(horizontal)">
                                      <p:cBhvr>
                                        <p:cTn id="17" dur="500"/>
                                        <p:tgtEl>
                                          <p:spTgt spid="11">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xEl>
                                              <p:pRg st="8" end="8"/>
                                            </p:txEl>
                                          </p:spTgt>
                                        </p:tgtEl>
                                        <p:attrNameLst>
                                          <p:attrName>style.visibility</p:attrName>
                                        </p:attrNameLst>
                                      </p:cBhvr>
                                      <p:to>
                                        <p:strVal val="visible"/>
                                      </p:to>
                                    </p:set>
                                    <p:animEffect transition="in" filter="blinds(horizontal)">
                                      <p:cBhvr>
                                        <p:cTn id="20" dur="500"/>
                                        <p:tgtEl>
                                          <p:spTgt spid="11">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animEffect transition="in" filter="blinds(horizontal)">
                                      <p:cBhvr>
                                        <p:cTn id="23"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5" name="对象 4"/>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6"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圆角矩形 7"/>
              <p:cNvSpPr/>
              <p:nvPr/>
            </p:nvSpPr>
            <p:spPr>
              <a:xfrm>
                <a:off x="7222490" y="158750"/>
                <a:ext cx="442595" cy="349250"/>
              </a:xfrm>
              <a:prstGeom prst="roundRect">
                <a:avLst>
                  <a:gd name="adj" fmla="val 25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0</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a:xfrm>
                <a:off x="7222490" y="158750"/>
                <a:ext cx="442595" cy="349250"/>
              </a:xfrm>
              <a:prstGeom prst="roundRect">
                <a:avLst>
                  <a:gd name="adj" fmla="val 25454"/>
                </a:avLst>
              </a:prstGeom>
              <a:blipFill rotWithShape="1">
                <a:blip r:embed="rId3"/>
                <a:stretch>
                  <a:fillRect l="-1435" t="-11273" r="-1435" b="-11455"/>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圆角矩形 16"/>
              <p:cNvSpPr/>
              <p:nvPr/>
            </p:nvSpPr>
            <p:spPr>
              <a:xfrm>
                <a:off x="11428095" y="63500"/>
                <a:ext cx="44259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7" name="圆角矩形 16"/>
              <p:cNvSpPr>
                <a:spLocks noRot="1" noChangeAspect="1" noMove="1" noResize="1" noEditPoints="1" noAdjustHandles="1" noChangeArrowheads="1" noChangeShapeType="1" noTextEdit="1"/>
              </p:cNvSpPr>
              <p:nvPr/>
            </p:nvSpPr>
            <p:spPr>
              <a:xfrm>
                <a:off x="11428095" y="63500"/>
                <a:ext cx="442595" cy="349250"/>
              </a:xfrm>
              <a:prstGeom prst="roundRect">
                <a:avLst>
                  <a:gd name="adj" fmla="val 31454"/>
                </a:avLst>
              </a:prstGeom>
              <a:blipFill rotWithShape="1">
                <a:blip r:embed="rId4"/>
                <a:stretch>
                  <a:fillRect l="-1435" t="-11455" r="-1435"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圆角矩形 18"/>
              <p:cNvSpPr/>
              <p:nvPr/>
            </p:nvSpPr>
            <p:spPr>
              <a:xfrm>
                <a:off x="10165715" y="63500"/>
                <a:ext cx="483870"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9" name="圆角矩形 18"/>
              <p:cNvSpPr>
                <a:spLocks noRot="1" noChangeAspect="1" noMove="1" noResize="1" noEditPoints="1" noAdjustHandles="1" noChangeArrowheads="1" noChangeShapeType="1" noTextEdit="1"/>
              </p:cNvSpPr>
              <p:nvPr/>
            </p:nvSpPr>
            <p:spPr>
              <a:xfrm>
                <a:off x="10165715" y="63500"/>
                <a:ext cx="483870" cy="349250"/>
              </a:xfrm>
              <a:prstGeom prst="roundRect">
                <a:avLst>
                  <a:gd name="adj" fmla="val 31454"/>
                </a:avLst>
              </a:prstGeom>
              <a:blipFill rotWithShape="1">
                <a:blip r:embed="rId5"/>
                <a:stretch>
                  <a:fillRect l="-1312" t="-11455" r="-2231"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 25"/>
              <p:cNvSpPr/>
              <p:nvPr/>
            </p:nvSpPr>
            <p:spPr>
              <a:xfrm>
                <a:off x="8801100" y="-40640"/>
                <a:ext cx="58610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1</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26" name="圆角矩形 25"/>
              <p:cNvSpPr>
                <a:spLocks noRot="1" noChangeAspect="1" noMove="1" noResize="1" noEditPoints="1" noAdjustHandles="1" noChangeArrowheads="1" noChangeShapeType="1" noTextEdit="1"/>
              </p:cNvSpPr>
              <p:nvPr/>
            </p:nvSpPr>
            <p:spPr>
              <a:xfrm>
                <a:off x="8801100" y="-40640"/>
                <a:ext cx="586105" cy="349250"/>
              </a:xfrm>
              <a:prstGeom prst="roundRect">
                <a:avLst>
                  <a:gd name="adj" fmla="val 31454"/>
                </a:avLst>
              </a:prstGeom>
              <a:blipFill rotWithShape="1">
                <a:blip r:embed="rId6"/>
                <a:stretch>
                  <a:fillRect l="-1083" t="-11273" r="-1083"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10" name="文本占位符 3"/>
          <p:cNvSpPr txBox="1"/>
          <p:nvPr/>
        </p:nvSpPr>
        <p:spPr bwMode="auto">
          <a:xfrm>
            <a:off x="494609" y="1544153"/>
            <a:ext cx="11316391" cy="2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2.2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优化目标函数（一）</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对寻优参数的一阶导数为：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对于第</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层有：</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7" name="Object 3"/>
              <p:cNvSpPr txBox="1"/>
              <p:nvPr/>
            </p:nvSpPr>
            <p:spPr bwMode="auto">
              <a:xfrm>
                <a:off x="1839913" y="2471738"/>
                <a:ext cx="3959225" cy="10668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7" name="Object 3"/>
              <p:cNvSpPr txBox="1">
                <a:spLocks noRot="1" noChangeAspect="1" noMove="1" noResize="1" noEditPoints="1" noAdjustHandles="1" noChangeArrowheads="1" noChangeShapeType="1" noTextEdit="1"/>
              </p:cNvSpPr>
              <p:nvPr/>
            </p:nvSpPr>
            <p:spPr bwMode="auto">
              <a:xfrm>
                <a:off x="1839913" y="2471738"/>
                <a:ext cx="3959225" cy="1066800"/>
              </a:xfrm>
              <a:prstGeom prst="rect">
                <a:avLst/>
              </a:prstGeom>
              <a:blipFill rotWithShape="1">
                <a:blip r:embed="rId7"/>
                <a:stretch>
                  <a:fillRect l="-8" t="-30" r="8" b="30"/>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bject 5"/>
              <p:cNvSpPr txBox="1"/>
              <p:nvPr/>
            </p:nvSpPr>
            <p:spPr bwMode="auto">
              <a:xfrm>
                <a:off x="5166044" y="2410778"/>
                <a:ext cx="2887662" cy="1143000"/>
              </a:xfrm>
              <a:prstGeom prst="rect">
                <a:avLst/>
              </a:prstGeom>
              <a:noFill/>
              <a:ln>
                <a:noFill/>
              </a:ln>
              <a:effectLst/>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sup>
                        <m:e>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e>
                      </m:nary>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1" name="Object 5"/>
              <p:cNvSpPr txBox="1">
                <a:spLocks noRot="1" noChangeAspect="1" noMove="1" noResize="1" noEditPoints="1" noAdjustHandles="1" noChangeArrowheads="1" noChangeShapeType="1" noTextEdit="1"/>
              </p:cNvSpPr>
              <p:nvPr/>
            </p:nvSpPr>
            <p:spPr bwMode="auto">
              <a:xfrm>
                <a:off x="5166044" y="2410778"/>
                <a:ext cx="2887662" cy="1143000"/>
              </a:xfrm>
              <a:prstGeom prst="rect">
                <a:avLst/>
              </a:prstGeom>
              <a:blipFill rotWithShape="1">
                <a:blip r:embed="rId8"/>
                <a:stretch>
                  <a:fillRect l="-11" t="-28" b="2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bject 11"/>
              <p:cNvSpPr txBox="1"/>
              <p:nvPr/>
            </p:nvSpPr>
            <p:spPr bwMode="auto">
              <a:xfrm>
                <a:off x="1018858" y="4254984"/>
                <a:ext cx="4319587" cy="1058863"/>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5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5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den>
                      </m:f>
                    </m:oMath>
                  </m:oMathPara>
                </a14:m>
                <a:endParaRPr kumimoji="0" lang="zh-CN" altLang="en-US" sz="2400" b="0" i="1" u="none" strike="noStrike" kern="1200" cap="none" spc="0" normalizeH="0" baseline="0" noProof="0" dirty="0">
                  <a:ln>
                    <a:noFill/>
                  </a:ln>
                  <a:solidFill>
                    <a:srgbClr val="00B0F0"/>
                  </a:soli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13" name="Object 11"/>
              <p:cNvSpPr txBox="1">
                <a:spLocks noRot="1" noChangeAspect="1" noMove="1" noResize="1" noEditPoints="1" noAdjustHandles="1" noChangeArrowheads="1" noChangeShapeType="1" noTextEdit="1"/>
              </p:cNvSpPr>
              <p:nvPr/>
            </p:nvSpPr>
            <p:spPr bwMode="auto">
              <a:xfrm>
                <a:off x="1018858" y="4254984"/>
                <a:ext cx="4319587" cy="1058863"/>
              </a:xfrm>
              <a:prstGeom prst="rect">
                <a:avLst/>
              </a:prstGeom>
              <a:blipFill rotWithShape="1">
                <a:blip r:embed="rId9"/>
                <a:stretch>
                  <a:fillRect l="-7" t="-46" b="-3762"/>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bject 12"/>
              <p:cNvSpPr txBox="1"/>
              <p:nvPr/>
            </p:nvSpPr>
            <p:spPr bwMode="auto">
              <a:xfrm>
                <a:off x="4576763" y="4567238"/>
                <a:ext cx="3816350" cy="576263"/>
              </a:xfrm>
              <a:prstGeom prst="rect">
                <a:avLst/>
              </a:prstGeom>
              <a:noFill/>
              <a:ln>
                <a:noFill/>
              </a:ln>
              <a:effectLst/>
            </p:spPr>
            <p:txBody>
              <a:bodyPr>
                <a:normAutofit fontScale="850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600" b="0" i="1" u="none" strike="noStrike" kern="1200" cap="none" spc="0" normalizeH="0" baseline="0" noProof="0">
                              <a:ln>
                                <a:noFill/>
                              </a:ln>
                              <a:solidFill>
                                <a:srgbClr val="FF0000"/>
                              </a:solidFill>
                              <a:effectLst/>
                              <a:uLnTx/>
                              <a:uFillTx/>
                              <a:latin typeface="Cambria Math" panose="02040503050406030204" pitchFamily="18" charset="0"/>
                              <a:cs typeface="+mn-cs"/>
                            </a:rPr>
                            <m:t>𝑦</m:t>
                          </m:r>
                        </m:e>
                        <m:sub>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Sub>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up>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600" b="0" i="1" u="none" strike="noStrike" kern="1200" cap="none" spc="0" normalizeH="0" baseline="0" noProof="0">
                              <a:ln>
                                <a:noFill/>
                              </a:ln>
                              <a:solidFill>
                                <a:srgbClr val="FF0000"/>
                              </a:solidFill>
                              <a:effectLst/>
                              <a:uLnTx/>
                              <a:uFillTx/>
                              <a:latin typeface="Cambria Math" panose="02040503050406030204" pitchFamily="18" charset="0"/>
                              <a:cs typeface="+mn-cs"/>
                            </a:rPr>
                            <m:t>2</m:t>
                          </m:r>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6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𝑓</m:t>
                      </m:r>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m:t>
                      </m:r>
                      <m:sSubSup>
                        <m:sSubSupPr>
                          <m:ctrlP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ctrlPr>
                        </m:sSubSupPr>
                        <m:e>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𝑠</m:t>
                          </m:r>
                        </m:e>
                        <m:sub>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𝑝𝑖</m:t>
                          </m:r>
                        </m:sub>
                        <m:sup>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m:t>
                          </m:r>
                          <m:r>
                            <a:rPr kumimoji="0" lang="en-US" altLang="zh-CN" sz="2600" b="0" i="1" u="none" strike="noStrike" kern="1200" cap="none" spc="0" normalizeH="0" baseline="0" noProof="0">
                              <a:ln>
                                <a:noFill/>
                              </a:ln>
                              <a:solidFill>
                                <a:srgbClr val="00B050"/>
                              </a:solidFill>
                              <a:effectLst/>
                              <a:uLnTx/>
                              <a:uFillTx/>
                              <a:latin typeface="Cambria Math" panose="02040503050406030204" pitchFamily="18" charset="0"/>
                              <a:cs typeface="+mn-cs"/>
                            </a:rPr>
                            <m:t>2</m:t>
                          </m:r>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m:t>
                          </m:r>
                        </m:sup>
                      </m:sSubSup>
                      <m:r>
                        <a:rPr kumimoji="0" lang="zh-CN" altLang="en-US" sz="2600" b="0" i="1" u="none" strike="noStrike" kern="1200" cap="none" spc="0" normalizeH="0" baseline="0" noProof="0">
                          <a:ln>
                            <a:noFill/>
                          </a:ln>
                          <a:solidFill>
                            <a:srgbClr val="00B050"/>
                          </a:solidFill>
                          <a:effectLst/>
                          <a:uLnTx/>
                          <a:uFillTx/>
                          <a:latin typeface="Cambria Math" panose="02040503050406030204" pitchFamily="18" charset="0"/>
                          <a:cs typeface="+mn-cs"/>
                        </a:rPr>
                        <m:t>)</m:t>
                      </m:r>
                      <m:sSubSup>
                        <m:sSubSupPr>
                          <m:ctrlPr>
                            <a:rPr kumimoji="0" lang="zh-CN" altLang="en-US" sz="26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600" b="0" i="1" u="none" strike="noStrike" kern="1200" cap="none" spc="0" normalizeH="0" baseline="0" noProof="0">
                              <a:ln>
                                <a:noFill/>
                              </a:ln>
                              <a:solidFill>
                                <a:srgbClr val="00B0F0"/>
                              </a:solidFill>
                              <a:effectLst/>
                              <a:uLnTx/>
                              <a:uFillTx/>
                              <a:latin typeface="Cambria Math" panose="02040503050406030204" pitchFamily="18" charset="0"/>
                              <a:cs typeface="+mn-cs"/>
                            </a:rPr>
                            <m:t>𝑥</m:t>
                          </m:r>
                        </m:e>
                        <m:sub>
                          <m:r>
                            <a:rPr kumimoji="0" lang="zh-CN" altLang="en-US" sz="2600" b="0" i="1" u="none" strike="noStrike" kern="1200" cap="none" spc="0" normalizeH="0" baseline="0" noProof="0">
                              <a:ln>
                                <a:noFill/>
                              </a:ln>
                              <a:solidFill>
                                <a:srgbClr val="00B0F0"/>
                              </a:solidFill>
                              <a:effectLst/>
                              <a:uLnTx/>
                              <a:uFillTx/>
                              <a:latin typeface="Cambria Math" panose="02040503050406030204" pitchFamily="18" charset="0"/>
                              <a:cs typeface="+mn-cs"/>
                            </a:rPr>
                            <m:t>𝑝𝑗</m:t>
                          </m:r>
                        </m:sub>
                        <m:sup>
                          <m:r>
                            <a:rPr kumimoji="0" lang="zh-CN" altLang="en-US" sz="26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sz="2600" b="0" i="1" u="none" strike="noStrike" kern="1200" cap="none" spc="0" normalizeH="0" baseline="0" noProof="0">
                              <a:ln>
                                <a:noFill/>
                              </a:ln>
                              <a:solidFill>
                                <a:srgbClr val="00B0F0"/>
                              </a:solidFill>
                              <a:effectLst/>
                              <a:uLnTx/>
                              <a:uFillTx/>
                              <a:latin typeface="Cambria Math" panose="02040503050406030204" pitchFamily="18" charset="0"/>
                              <a:cs typeface="+mn-cs"/>
                            </a:rPr>
                            <m:t>1</m:t>
                          </m:r>
                          <m:r>
                            <a:rPr kumimoji="0" lang="zh-CN" altLang="en-US" sz="26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oMath>
                  </m:oMathPara>
                </a14:m>
                <a:endParaRPr kumimoji="0" lang="zh-CN" altLang="en-US" sz="2600" b="0" i="1" u="none" strike="noStrike" kern="1200" cap="none" spc="0" normalizeH="0" baseline="0" noProof="0" dirty="0">
                  <a:ln>
                    <a:noFill/>
                  </a:ln>
                  <a:solidFill>
                    <a:srgbClr val="00B0F0"/>
                  </a:soli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16" name="Object 12"/>
              <p:cNvSpPr txBox="1">
                <a:spLocks noRot="1" noChangeAspect="1" noMove="1" noResize="1" noEditPoints="1" noAdjustHandles="1" noChangeArrowheads="1" noChangeShapeType="1" noTextEdit="1"/>
              </p:cNvSpPr>
              <p:nvPr/>
            </p:nvSpPr>
            <p:spPr bwMode="auto">
              <a:xfrm>
                <a:off x="4576763" y="4567238"/>
                <a:ext cx="3816350" cy="576263"/>
              </a:xfrm>
              <a:prstGeom prst="rect">
                <a:avLst/>
              </a:prstGeom>
              <a:blipFill rotWithShape="1">
                <a:blip r:embed="rId10"/>
                <a:stretch>
                  <a:fillRect l="-8" t="-55" r="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Object 13"/>
              <p:cNvSpPr txBox="1"/>
              <p:nvPr/>
            </p:nvSpPr>
            <p:spPr bwMode="auto">
              <a:xfrm>
                <a:off x="7998142" y="4579387"/>
                <a:ext cx="2879725" cy="649287"/>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𝑝𝑗</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oMath>
                  </m:oMathPara>
                </a14:m>
                <a:endParaRPr kumimoji="0" lang="zh-CN" altLang="en-US" sz="2400" b="0" i="1" u="none" strike="noStrike" kern="1200" cap="none" spc="0" normalizeH="0" baseline="0" noProof="0" dirty="0">
                  <a:ln>
                    <a:noFill/>
                  </a:ln>
                  <a:solidFill>
                    <a:srgbClr val="00B0F0"/>
                  </a:soli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4" name="Object 13"/>
              <p:cNvSpPr txBox="1">
                <a:spLocks noRot="1" noChangeAspect="1" noMove="1" noResize="1" noEditPoints="1" noAdjustHandles="1" noChangeArrowheads="1" noChangeShapeType="1" noTextEdit="1"/>
              </p:cNvSpPr>
              <p:nvPr/>
            </p:nvSpPr>
            <p:spPr bwMode="auto">
              <a:xfrm>
                <a:off x="7998142" y="4579387"/>
                <a:ext cx="2879725" cy="649287"/>
              </a:xfrm>
              <a:prstGeom prst="rect">
                <a:avLst/>
              </a:prstGeom>
              <a:blipFill rotWithShape="1">
                <a:blip r:embed="rId11"/>
                <a:stretch>
                  <a:fillRect l="-11" t="-62" r="11" b="13"/>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bject 14"/>
              <p:cNvSpPr txBox="1"/>
              <p:nvPr/>
            </p:nvSpPr>
            <p:spPr bwMode="auto">
              <a:xfrm>
                <a:off x="1019175" y="5456238"/>
                <a:ext cx="5076825" cy="974725"/>
              </a:xfrm>
              <a:prstGeom prst="rect">
                <a:avLst/>
              </a:prstGeom>
              <a:noFill/>
              <a:ln>
                <a:noFill/>
              </a:ln>
              <a:effectLst/>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𝑦</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5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B050"/>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400" b="0" i="1" u="none" strike="noStrike" kern="1200" cap="none" spc="0" normalizeH="0" baseline="0" noProof="0" dirty="0">
                  <a:ln>
                    <a:noFill/>
                  </a:ln>
                  <a:solidFill>
                    <a:srgbClr val="00B050"/>
                  </a:solidFill>
                  <a:effectLst/>
                  <a:uLnTx/>
                  <a:uFillTx/>
                  <a:latin typeface="Cambria Math" panose="02040503050406030204" pitchFamily="18" charset="0"/>
                  <a:ea typeface="MS Mincho" charset="0"/>
                  <a:cs typeface="Cambria Math" panose="02040503050406030204" pitchFamily="18" charset="0"/>
                </a:endParaRPr>
              </a:p>
            </p:txBody>
          </p:sp>
        </mc:Choice>
        <mc:Fallback>
          <p:sp>
            <p:nvSpPr>
              <p:cNvPr id="22" name="Object 14"/>
              <p:cNvSpPr txBox="1">
                <a:spLocks noRot="1" noChangeAspect="1" noMove="1" noResize="1" noEditPoints="1" noAdjustHandles="1" noChangeArrowheads="1" noChangeShapeType="1" noTextEdit="1"/>
              </p:cNvSpPr>
              <p:nvPr/>
            </p:nvSpPr>
            <p:spPr bwMode="auto">
              <a:xfrm>
                <a:off x="1019175" y="5456238"/>
                <a:ext cx="5076825" cy="974725"/>
              </a:xfrm>
              <a:prstGeom prst="rect">
                <a:avLst/>
              </a:prstGeom>
              <a:blipFill rotWithShape="1">
                <a:blip r:embed="rId12"/>
                <a:stretch>
                  <a:fillRect t="-33" b="33"/>
                </a:stretch>
              </a:blipFill>
              <a:ln>
                <a:noFill/>
              </a:ln>
              <a:effectLst/>
            </p:spPr>
            <p:txBody>
              <a:bodyPr/>
              <a:lstStyle/>
              <a:p>
                <a:r>
                  <a:rPr lang="zh-CN" altLang="en-US">
                    <a:noFill/>
                  </a:rPr>
                  <a:t> </a:t>
                </a:r>
              </a:p>
            </p:txBody>
          </p:sp>
        </mc:Fallback>
      </mc:AlternateContent>
      <p:sp>
        <p:nvSpPr>
          <p:cNvPr id="9" name="圆角矩形 8"/>
          <p:cNvSpPr/>
          <p:nvPr/>
        </p:nvSpPr>
        <p:spPr>
          <a:xfrm>
            <a:off x="7496175" y="1675765"/>
            <a:ext cx="4580890" cy="289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0" name="Object 3"/>
              <p:cNvSpPr txBox="1"/>
              <p:nvPr/>
            </p:nvSpPr>
            <p:spPr bwMode="auto">
              <a:xfrm>
                <a:off x="7665085" y="1675765"/>
                <a:ext cx="4204970" cy="1670050"/>
              </a:xfrm>
              <a:prstGeom prst="rect">
                <a:avLst/>
              </a:prstGeom>
              <a:noFill/>
              <a:ln>
                <a:noFill/>
              </a:ln>
              <a:effectLst/>
            </p:spPr>
            <p:txBody>
              <a:bodyPr>
                <a:noAutofit/>
              </a:bodyPr>
              <a:p>
                <a14:m>
                  <m:oMathPara xmlns:m="http://schemas.openxmlformats.org/officeDocument/2006/math">
                    <m:oMathParaPr>
                      <m:jc m:val="left"/>
                    </m:oMathParaPr>
                    <m:oMath xmlns:m="http://schemas.openxmlformats.org/officeDocument/2006/math">
                      <m:sSubSup>
                        <m:sSubSupPr>
                          <m:ctrlPr>
                            <a:rPr lang="zh-CN" altLang="en-US" sz="2000" b="1" i="1" smtClean="0">
                              <a:solidFill>
                                <a:schemeClr val="bg1"/>
                              </a:solidFill>
                              <a:latin typeface="Cambria Math" panose="02040503050406030204" pitchFamily="18" charset="0"/>
                              <a:cs typeface="Cambria Math" panose="02040503050406030204" pitchFamily="18" charset="0"/>
                            </a:rPr>
                          </m:ctrlPr>
                        </m:sSubSupPr>
                        <m:e>
                          <m:r>
                            <a:rPr lang="zh-CN" altLang="en-US" sz="2000" b="1" i="1">
                              <a:solidFill>
                                <a:schemeClr val="bg1"/>
                              </a:solidFill>
                              <a:latin typeface="Cambria Math" panose="02040503050406030204" pitchFamily="18" charset="0"/>
                              <a:cs typeface="Cambria Math" panose="02040503050406030204" pitchFamily="18" charset="0"/>
                            </a:rPr>
                            <m:t>𝒔</m:t>
                          </m:r>
                        </m:e>
                        <m:sub>
                          <m:r>
                            <a:rPr lang="zh-CN" altLang="en-US" sz="2000" b="1" i="1">
                              <a:solidFill>
                                <a:schemeClr val="bg1"/>
                              </a:solidFill>
                              <a:latin typeface="Cambria Math" panose="02040503050406030204" pitchFamily="18" charset="0"/>
                              <a:cs typeface="Cambria Math" panose="02040503050406030204" pitchFamily="18" charset="0"/>
                            </a:rPr>
                            <m:t>𝒊</m:t>
                          </m:r>
                        </m:sub>
                        <m: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a:solidFill>
                                <a:schemeClr val="bg1"/>
                              </a:solidFill>
                              <a:latin typeface="Cambria Math" panose="02040503050406030204" pitchFamily="18" charset="0"/>
                              <a:ea typeface="MS Mincho" charset="0"/>
                              <a:cs typeface="Cambria Math" panose="02040503050406030204" pitchFamily="18" charset="0"/>
                            </a:rPr>
                            <m:t>𝟐</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up>
                      </m:sSub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nary>
                        <m:naryPr>
                          <m:chr m:val="∑"/>
                          <m:ctrlPr>
                            <a:rPr lang="zh-CN" altLang="en-US" sz="2000" b="1" i="1">
                              <a:solidFill>
                                <a:schemeClr val="bg1"/>
                              </a:solidFill>
                              <a:latin typeface="Cambria Math" panose="02040503050406030204" pitchFamily="18" charset="0"/>
                              <a:cs typeface="Cambria Math" panose="02040503050406030204" pitchFamily="18" charset="0"/>
                            </a:rPr>
                          </m:ctrlPr>
                        </m:naryPr>
                        <m:sub>
                          <m:r>
                            <a:rPr lang="zh-CN" altLang="en-US" sz="2000" b="1" i="1">
                              <a:solidFill>
                                <a:schemeClr val="bg1"/>
                              </a:solidFill>
                              <a:latin typeface="Cambria Math" panose="02040503050406030204" pitchFamily="18" charset="0"/>
                              <a:cs typeface="Cambria Math" panose="02040503050406030204" pitchFamily="18" charset="0"/>
                            </a:rPr>
                            <m:t>𝒋</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zh-CN" altLang="en-US" sz="2000" b="1" i="1">
                              <a:solidFill>
                                <a:schemeClr val="bg1"/>
                              </a:solidFill>
                              <a:latin typeface="Cambria Math" panose="02040503050406030204" pitchFamily="18" charset="0"/>
                              <a:ea typeface="MS Mincho" charset="0"/>
                              <a:cs typeface="Cambria Math" panose="02040503050406030204" pitchFamily="18" charset="0"/>
                            </a:rPr>
                            <m:t>𝟎</m:t>
                          </m:r>
                        </m:sub>
                        <m:sup>
                          <m:sSub>
                            <m:sSubPr>
                              <m:ctrlPr>
                                <a:rPr lang="zh-CN" altLang="en-US" sz="2000" b="1" i="1" smtClean="0">
                                  <a:solidFill>
                                    <a:schemeClr val="bg1"/>
                                  </a:solidFill>
                                  <a:latin typeface="Cambria Math" panose="02040503050406030204" pitchFamily="18" charset="0"/>
                                  <a:cs typeface="Cambria Math" panose="02040503050406030204" pitchFamily="18" charset="0"/>
                                </a:rPr>
                              </m:ctrlPr>
                            </m:sSubPr>
                            <m:e>
                              <m:sSub>
                                <m:sSubPr>
                                  <m:ctrlPr>
                                    <a:rPr lang="zh-CN" altLang="en-US" sz="2000" b="1" i="1">
                                      <a:solidFill>
                                        <a:schemeClr val="bg1"/>
                                      </a:solidFill>
                                      <a:latin typeface="Cambria Math" panose="02040503050406030204" pitchFamily="18" charset="0"/>
                                      <a:cs typeface="Cambria Math" panose="02040503050406030204" pitchFamily="18" charset="0"/>
                                    </a:rPr>
                                  </m:ctrlPr>
                                </m:sSubPr>
                                <m:e>
                                  <m:r>
                                    <a:rPr lang="zh-CN" altLang="en-US" sz="2000" b="1" i="1">
                                      <a:solidFill>
                                        <a:schemeClr val="bg1"/>
                                      </a:solidFill>
                                      <a:latin typeface="Cambria Math" panose="02040503050406030204" pitchFamily="18" charset="0"/>
                                      <a:cs typeface="Cambria Math" panose="02040503050406030204" pitchFamily="18" charset="0"/>
                                    </a:rPr>
                                    <m:t>𝒏</m:t>
                                  </m:r>
                                </m:e>
                                <m:sub>
                                  <m:r>
                                    <a:rPr lang="zh-CN" altLang="en-US" sz="2000" b="1" i="1">
                                      <a:solidFill>
                                        <a:schemeClr val="bg1"/>
                                      </a:solidFill>
                                      <a:latin typeface="Cambria Math" panose="02040503050406030204" pitchFamily="18" charset="0"/>
                                      <a:cs typeface="Cambria Math" panose="02040503050406030204" pitchFamily="18" charset="0"/>
                                    </a:rPr>
                                    <m:t>𝒒</m:t>
                                  </m:r>
                                  <m:r>
                                    <a:rPr lang="en-US" altLang="zh-CN" sz="2000" b="1" i="1" smtClean="0">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smtClean="0">
                                      <a:solidFill>
                                        <a:schemeClr val="bg1"/>
                                      </a:solidFill>
                                      <a:latin typeface="Cambria Math" panose="02040503050406030204" pitchFamily="18" charset="0"/>
                                      <a:ea typeface="MS Mincho" charset="0"/>
                                      <a:cs typeface="Cambria Math" panose="02040503050406030204" pitchFamily="18" charset="0"/>
                                    </a:rPr>
                                    <m:t>𝟏</m:t>
                                  </m:r>
                                </m:sub>
                              </m:sSub>
                            </m:e>
                            <m:sub>
                              <m:r>
                                <a:rPr lang="en-US" altLang="zh-CN" sz="2000" b="1" i="1" smtClean="0">
                                  <a:solidFill>
                                    <a:schemeClr val="bg1"/>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sz="2000" b="1" i="1">
                                  <a:solidFill>
                                    <a:schemeClr val="bg1"/>
                                  </a:solidFill>
                                  <a:latin typeface="Cambria Math" panose="02040503050406030204" pitchFamily="18" charset="0"/>
                                  <a:cs typeface="Cambria Math" panose="02040503050406030204" pitchFamily="18" charset="0"/>
                                </a:rPr>
                              </m:ctrlPr>
                            </m:sSubSupPr>
                            <m:e>
                              <m:r>
                                <a:rPr lang="zh-CN" altLang="en-US" sz="2000" b="1" i="1">
                                  <a:solidFill>
                                    <a:schemeClr val="bg1"/>
                                  </a:solidFill>
                                  <a:latin typeface="Cambria Math" panose="02040503050406030204" pitchFamily="18" charset="0"/>
                                  <a:cs typeface="Cambria Math" panose="02040503050406030204" pitchFamily="18" charset="0"/>
                                </a:rPr>
                                <m:t>𝒘</m:t>
                              </m:r>
                            </m:e>
                            <m:sub>
                              <m:r>
                                <a:rPr lang="zh-CN" altLang="en-US" sz="2000" b="1" i="1">
                                  <a:solidFill>
                                    <a:schemeClr val="bg1"/>
                                  </a:solidFill>
                                  <a:latin typeface="Cambria Math" panose="02040503050406030204" pitchFamily="18" charset="0"/>
                                  <a:cs typeface="Cambria Math" panose="02040503050406030204" pitchFamily="18" charset="0"/>
                                </a:rPr>
                                <m:t>𝒊𝒋</m:t>
                              </m:r>
                            </m:sub>
                            <m: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a:solidFill>
                                    <a:schemeClr val="bg1"/>
                                  </a:solidFill>
                                  <a:latin typeface="Cambria Math" panose="02040503050406030204" pitchFamily="18" charset="0"/>
                                  <a:cs typeface="Cambria Math" panose="02040503050406030204" pitchFamily="18" charset="0"/>
                                </a:rPr>
                                <m:t>𝟐</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up>
                          </m:sSubSup>
                          <m:sSubSup>
                            <m:sSubSupPr>
                              <m:ctrlPr>
                                <a:rPr lang="zh-CN" altLang="en-US" sz="2000" b="1" i="1">
                                  <a:solidFill>
                                    <a:schemeClr val="bg1"/>
                                  </a:solidFill>
                                  <a:latin typeface="Cambria Math" panose="02040503050406030204" pitchFamily="18" charset="0"/>
                                  <a:cs typeface="Cambria Math" panose="02040503050406030204" pitchFamily="18" charset="0"/>
                                </a:rPr>
                              </m:ctrlPr>
                            </m:sSubSupPr>
                            <m:e>
                              <m:r>
                                <a:rPr lang="zh-CN" altLang="en-US" sz="2000" b="1" i="1">
                                  <a:solidFill>
                                    <a:schemeClr val="bg1"/>
                                  </a:solidFill>
                                  <a:latin typeface="Cambria Math" panose="02040503050406030204" pitchFamily="18" charset="0"/>
                                  <a:cs typeface="Cambria Math" panose="02040503050406030204" pitchFamily="18" charset="0"/>
                                </a:rPr>
                                <m:t>𝒙</m:t>
                              </m:r>
                            </m:e>
                            <m:sub>
                              <m:r>
                                <a:rPr lang="zh-CN" altLang="en-US" sz="2000" b="1" i="1">
                                  <a:solidFill>
                                    <a:schemeClr val="bg1"/>
                                  </a:solidFill>
                                  <a:latin typeface="Cambria Math" panose="02040503050406030204" pitchFamily="18" charset="0"/>
                                  <a:cs typeface="Cambria Math" panose="02040503050406030204" pitchFamily="18" charset="0"/>
                                </a:rPr>
                                <m:t>𝒋</m:t>
                              </m:r>
                            </m:sub>
                            <m: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a:solidFill>
                                    <a:schemeClr val="bg1"/>
                                  </a:solidFill>
                                  <a:latin typeface="Cambria Math" panose="02040503050406030204" pitchFamily="18" charset="0"/>
                                  <a:ea typeface="MS Mincho" charset="0"/>
                                  <a:cs typeface="Cambria Math" panose="02040503050406030204" pitchFamily="18" charset="0"/>
                                </a:rPr>
                                <m:t>𝟏</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up>
                          </m:sSubSup>
                        </m:e>
                      </m:nary>
                    </m:oMath>
                  </m:oMathPara>
                </a14:m>
                <a:endParaRPr lang="zh-CN" altLang="en-US" sz="2000" b="1" i="1">
                  <a:solidFill>
                    <a:schemeClr val="bg1"/>
                  </a:solidFill>
                  <a:latin typeface="Cambria Math" panose="02040503050406030204" pitchFamily="18" charset="0"/>
                  <a:ea typeface="MS Mincho" charset="0"/>
                  <a:cs typeface="Cambria Math" panose="02040503050406030204" pitchFamily="18" charset="0"/>
                </a:endParaRPr>
              </a:p>
              <a:p>
                <a14:m>
                  <m:oMathPara xmlns:m="http://schemas.openxmlformats.org/officeDocument/2006/math">
                    <m:oMathParaPr>
                      <m:jc m:val="left"/>
                    </m:oMathParaPr>
                    <m:oMath xmlns:m="http://schemas.openxmlformats.org/officeDocument/2006/math">
                      <m:sSubSup>
                        <m:sSubSupPr>
                          <m:ctrlPr>
                            <a:rPr lang="zh-CN" altLang="en-US" sz="2000" b="1" i="1">
                              <a:solidFill>
                                <a:schemeClr val="bg1"/>
                              </a:solidFill>
                              <a:latin typeface="Cambria Math" panose="02040503050406030204" pitchFamily="18" charset="0"/>
                              <a:cs typeface="Cambria Math" panose="02040503050406030204" pitchFamily="18" charset="0"/>
                            </a:rPr>
                          </m:ctrlPr>
                        </m:sSubSupPr>
                        <m:e>
                          <m:r>
                            <a:rPr lang="zh-CN" altLang="en-US" sz="2000" b="1" i="1">
                              <a:solidFill>
                                <a:schemeClr val="bg1"/>
                              </a:solidFill>
                              <a:latin typeface="Cambria Math" panose="02040503050406030204" pitchFamily="18" charset="0"/>
                              <a:cs typeface="Cambria Math" panose="02040503050406030204" pitchFamily="18" charset="0"/>
                            </a:rPr>
                            <m:t>𝒙</m:t>
                          </m:r>
                        </m:e>
                        <m:sub>
                          <m:r>
                            <a:rPr lang="zh-CN" altLang="en-US" sz="2000" b="1" i="1">
                              <a:solidFill>
                                <a:schemeClr val="bg1"/>
                              </a:solidFill>
                              <a:latin typeface="Cambria Math" panose="02040503050406030204" pitchFamily="18" charset="0"/>
                              <a:cs typeface="Cambria Math" panose="02040503050406030204" pitchFamily="18" charset="0"/>
                            </a:rPr>
                            <m:t>𝒊</m:t>
                          </m:r>
                        </m:sub>
                        <m: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a:solidFill>
                                <a:schemeClr val="bg1"/>
                              </a:solidFill>
                              <a:latin typeface="Cambria Math" panose="02040503050406030204" pitchFamily="18" charset="0"/>
                              <a:cs typeface="Cambria Math" panose="02040503050406030204" pitchFamily="18" charset="0"/>
                            </a:rPr>
                            <m:t>𝟐</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up>
                      </m:sSub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zh-CN" altLang="en-US" sz="2000" b="1" i="1">
                          <a:solidFill>
                            <a:schemeClr val="bg1"/>
                          </a:solidFill>
                          <a:latin typeface="Cambria Math" panose="02040503050406030204" pitchFamily="18" charset="0"/>
                          <a:cs typeface="Cambria Math" panose="02040503050406030204" pitchFamily="18" charset="0"/>
                        </a:rPr>
                        <m:t>𝒇</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SubSup>
                        <m:sSubSupPr>
                          <m:ctrlPr>
                            <a:rPr lang="zh-CN" altLang="en-US" sz="2000" b="1" i="1">
                              <a:solidFill>
                                <a:schemeClr val="bg1"/>
                              </a:solidFill>
                              <a:latin typeface="Cambria Math" panose="02040503050406030204" pitchFamily="18" charset="0"/>
                              <a:cs typeface="Cambria Math" panose="02040503050406030204" pitchFamily="18" charset="0"/>
                            </a:rPr>
                          </m:ctrlPr>
                        </m:sSubSupPr>
                        <m:e>
                          <m:r>
                            <a:rPr lang="zh-CN" altLang="en-US" sz="2000" b="1" i="1">
                              <a:solidFill>
                                <a:schemeClr val="bg1"/>
                              </a:solidFill>
                              <a:latin typeface="Cambria Math" panose="02040503050406030204" pitchFamily="18" charset="0"/>
                              <a:cs typeface="Cambria Math" panose="02040503050406030204" pitchFamily="18" charset="0"/>
                            </a:rPr>
                            <m:t>𝒔</m:t>
                          </m:r>
                        </m:e>
                        <m:sub>
                          <m:r>
                            <a:rPr lang="zh-CN" altLang="en-US" sz="2000" b="1" i="1">
                              <a:solidFill>
                                <a:schemeClr val="bg1"/>
                              </a:solidFill>
                              <a:latin typeface="Cambria Math" panose="02040503050406030204" pitchFamily="18" charset="0"/>
                              <a:cs typeface="Cambria Math" panose="02040503050406030204" pitchFamily="18" charset="0"/>
                            </a:rPr>
                            <m:t>𝒊</m:t>
                          </m:r>
                        </m:sub>
                        <m: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a:solidFill>
                                <a:schemeClr val="bg1"/>
                              </a:solidFill>
                              <a:latin typeface="Cambria Math" panose="02040503050406030204" pitchFamily="18" charset="0"/>
                              <a:cs typeface="Cambria Math" panose="02040503050406030204" pitchFamily="18" charset="0"/>
                            </a:rPr>
                            <m:t>𝟐</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up>
                      </m:sSub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f>
                        <m:fPr>
                          <m:ctrlPr>
                            <a:rPr lang="zh-CN" altLang="en-US" sz="2000" b="1" i="1">
                              <a:solidFill>
                                <a:schemeClr val="bg1"/>
                              </a:solidFill>
                              <a:latin typeface="Cambria Math" panose="02040503050406030204" pitchFamily="18" charset="0"/>
                              <a:cs typeface="Cambria Math" panose="02040503050406030204" pitchFamily="18" charset="0"/>
                            </a:rPr>
                          </m:ctrlPr>
                        </m:fPr>
                        <m:num>
                          <m:r>
                            <a:rPr lang="zh-CN" altLang="en-US" sz="2000" b="1" i="1">
                              <a:solidFill>
                                <a:schemeClr val="bg1"/>
                              </a:solidFill>
                              <a:latin typeface="Cambria Math" panose="02040503050406030204" pitchFamily="18" charset="0"/>
                              <a:ea typeface="MS Mincho" charset="0"/>
                              <a:cs typeface="Cambria Math" panose="02040503050406030204" pitchFamily="18" charset="0"/>
                            </a:rPr>
                            <m:t>𝟏</m:t>
                          </m:r>
                        </m:num>
                        <m:den>
                          <m:r>
                            <a:rPr lang="zh-CN" altLang="en-US" sz="2000" b="1" i="1">
                              <a:solidFill>
                                <a:schemeClr val="bg1"/>
                              </a:solidFill>
                              <a:latin typeface="Cambria Math" panose="02040503050406030204" pitchFamily="18" charset="0"/>
                              <a:ea typeface="MS Mincho" charset="0"/>
                              <a:cs typeface="Cambria Math" panose="02040503050406030204" pitchFamily="18" charset="0"/>
                            </a:rPr>
                            <m:t>𝟏</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func>
                            <m:funcPr>
                              <m:ctrlPr>
                                <a:rPr lang="zh-CN" altLang="en-US" sz="2000" b="1" i="1">
                                  <a:solidFill>
                                    <a:schemeClr val="bg1"/>
                                  </a:solidFill>
                                  <a:latin typeface="Cambria Math" panose="02040503050406030204" pitchFamily="18" charset="0"/>
                                  <a:cs typeface="Cambria Math" panose="02040503050406030204" pitchFamily="18" charset="0"/>
                                </a:rPr>
                              </m:ctrlPr>
                            </m:funcPr>
                            <m:fName>
                              <m:r>
                                <a:rPr lang="zh-CN" altLang="en-US" sz="2000" b="1" i="0">
                                  <a:solidFill>
                                    <a:schemeClr val="bg1"/>
                                  </a:solidFill>
                                  <a:latin typeface="Cambria Math" panose="02040503050406030204" pitchFamily="18" charset="0"/>
                                  <a:cs typeface="Cambria Math" panose="02040503050406030204" pitchFamily="18" charset="0"/>
                                </a:rPr>
                                <m:t>𝐞𝐱𝐩</m:t>
                              </m:r>
                            </m:fName>
                            <m:e>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e>
                          </m:func>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zh-CN" altLang="en-US" sz="2000" b="1" i="1">
                              <a:solidFill>
                                <a:schemeClr val="bg1"/>
                              </a:solidFill>
                              <a:latin typeface="Cambria Math" panose="02040503050406030204" pitchFamily="18" charset="0"/>
                              <a:ea typeface="MS Mincho" charset="0"/>
                              <a:cs typeface="Cambria Math" panose="02040503050406030204" pitchFamily="18" charset="0"/>
                            </a:rPr>
                            <m:t>𝝁</m:t>
                          </m:r>
                          <m:sSubSup>
                            <m:sSubSupPr>
                              <m:ctrlPr>
                                <a:rPr lang="zh-CN" altLang="en-US" sz="2000" b="1" i="1">
                                  <a:solidFill>
                                    <a:schemeClr val="bg1"/>
                                  </a:solidFill>
                                  <a:latin typeface="Cambria Math" panose="02040503050406030204" pitchFamily="18" charset="0"/>
                                  <a:cs typeface="Cambria Math" panose="02040503050406030204" pitchFamily="18" charset="0"/>
                                </a:rPr>
                              </m:ctrlPr>
                            </m:sSubSupPr>
                            <m:e>
                              <m:r>
                                <a:rPr lang="zh-CN" altLang="en-US" sz="2000" b="1" i="1">
                                  <a:solidFill>
                                    <a:schemeClr val="bg1"/>
                                  </a:solidFill>
                                  <a:latin typeface="Cambria Math" panose="02040503050406030204" pitchFamily="18" charset="0"/>
                                  <a:cs typeface="Cambria Math" panose="02040503050406030204" pitchFamily="18" charset="0"/>
                                </a:rPr>
                                <m:t>𝒔</m:t>
                              </m:r>
                            </m:e>
                            <m:sub>
                              <m:r>
                                <a:rPr lang="zh-CN" altLang="en-US" sz="2000" b="1" i="1">
                                  <a:solidFill>
                                    <a:schemeClr val="bg1"/>
                                  </a:solidFill>
                                  <a:latin typeface="Cambria Math" panose="02040503050406030204" pitchFamily="18" charset="0"/>
                                  <a:cs typeface="Cambria Math" panose="02040503050406030204" pitchFamily="18" charset="0"/>
                                </a:rPr>
                                <m:t>𝒊</m:t>
                              </m:r>
                            </m:sub>
                            <m: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r>
                                <a:rPr lang="en-US" altLang="zh-CN" sz="2000" b="1" i="1">
                                  <a:solidFill>
                                    <a:schemeClr val="bg1"/>
                                  </a:solidFill>
                                  <a:latin typeface="Cambria Math" panose="02040503050406030204" pitchFamily="18" charset="0"/>
                                  <a:cs typeface="Cambria Math" panose="02040503050406030204" pitchFamily="18" charset="0"/>
                                </a:rPr>
                                <m:t>𝟐</m:t>
                              </m:r>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sup>
                          </m:sSubSup>
                          <m:r>
                            <a:rPr lang="zh-CN" altLang="en-US" sz="2000" b="1" i="1">
                              <a:solidFill>
                                <a:schemeClr val="bg1"/>
                              </a:solidFill>
                              <a:latin typeface="Cambria Math" panose="02040503050406030204" pitchFamily="18" charset="0"/>
                              <a:ea typeface="MS Mincho" charset="0"/>
                              <a:cs typeface="Cambria Math" panose="02040503050406030204" pitchFamily="18" charset="0"/>
                            </a:rPr>
                            <m:t>)</m:t>
                          </m:r>
                        </m:den>
                      </m:f>
                    </m:oMath>
                  </m:oMathPara>
                </a14:m>
                <a:endParaRPr lang="zh-CN" altLang="en-US" sz="2000" b="1" i="1" dirty="0">
                  <a:solidFill>
                    <a:schemeClr val="bg1"/>
                  </a:solidFill>
                  <a:latin typeface="Cambria Math" panose="02040503050406030204" pitchFamily="18" charset="0"/>
                  <a:ea typeface="MS Mincho" charset="0"/>
                  <a:cs typeface="Cambria Math" panose="02040503050406030204" pitchFamily="18" charset="0"/>
                </a:endParaRPr>
              </a:p>
            </p:txBody>
          </p:sp>
        </mc:Choice>
        <mc:Fallback>
          <p:sp>
            <p:nvSpPr>
              <p:cNvPr id="30" name="Object 3"/>
              <p:cNvSpPr txBox="1">
                <a:spLocks noRot="1" noChangeAspect="1" noMove="1" noResize="1" noEditPoints="1" noAdjustHandles="1" noChangeArrowheads="1" noChangeShapeType="1" noTextEdit="1"/>
              </p:cNvSpPr>
              <p:nvPr/>
            </p:nvSpPr>
            <p:spPr bwMode="auto">
              <a:xfrm>
                <a:off x="7665085" y="1675765"/>
                <a:ext cx="4204970" cy="1670050"/>
              </a:xfrm>
              <a:prstGeom prst="rect">
                <a:avLst/>
              </a:prstGeom>
              <a:blipFill rotWithShape="1">
                <a:blip r:embed="rId13"/>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bject 7"/>
              <p:cNvSpPr txBox="1"/>
              <p:nvPr/>
            </p:nvSpPr>
            <p:spPr bwMode="auto">
              <a:xfrm>
                <a:off x="7665127" y="3300262"/>
                <a:ext cx="4392613" cy="935038"/>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𝑝</m:t>
                          </m:r>
                        </m:sub>
                      </m:s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2</m:t>
                          </m:r>
                        </m:den>
                      </m:f>
                      <m:nary>
                        <m:naryPr>
                          <m:chr m:val="∑"/>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𝑖</m:t>
                          </m:r>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chemeClr val="bg1"/>
                                  </a:solidFill>
                                  <a:effectLst/>
                                  <a:uLnTx/>
                                  <a:uFillTx/>
                                  <a:latin typeface="Cambria Math" panose="02040503050406030204" pitchFamily="18" charset="0"/>
                                  <a:cs typeface="+mn-cs"/>
                                </a:rPr>
                                <m:t>𝑦</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bg1"/>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sup>
                          </m:sSubSup>
                          <m:sSup>
                            <m:sSup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e>
                            <m:sup>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2</m:t>
                              </m:r>
                            </m:sup>
                          </m:sSup>
                        </m:e>
                      </m:nary>
                    </m:oMath>
                  </m:oMathPara>
                </a14:m>
                <a:endParaRPr kumimoji="0" lang="zh-CN" altLang="en-US" sz="2400" b="0" i="1" u="none" strike="noStrike" kern="1200" cap="none" spc="0" normalizeH="0" baseline="0" noProof="0" dirty="0">
                  <a:ln>
                    <a:noFill/>
                  </a:ln>
                  <a:solidFill>
                    <a:schemeClr val="bg1"/>
                  </a:soli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12" name="Object 7"/>
              <p:cNvSpPr txBox="1">
                <a:spLocks noRot="1" noChangeAspect="1" noMove="1" noResize="1" noEditPoints="1" noAdjustHandles="1" noChangeArrowheads="1" noChangeShapeType="1" noTextEdit="1"/>
              </p:cNvSpPr>
              <p:nvPr/>
            </p:nvSpPr>
            <p:spPr bwMode="auto">
              <a:xfrm>
                <a:off x="7665127" y="3300262"/>
                <a:ext cx="4392613" cy="935038"/>
              </a:xfrm>
              <a:prstGeom prst="rect">
                <a:avLst/>
              </a:prstGeom>
              <a:blipFill rotWithShape="1">
                <a:blip r:embed="rId14"/>
                <a:stretch>
                  <a:fillRect l="-1" t="-18" r="8" b="52"/>
                </a:stretch>
              </a:blipFill>
              <a:ln>
                <a:noFill/>
              </a:ln>
              <a:effectLst/>
            </p:spPr>
            <p:txBody>
              <a:bodyPr/>
              <a:lstStyle/>
              <a:p>
                <a:r>
                  <a:rPr lang="zh-CN" altLang="en-US">
                    <a:noFill/>
                  </a:rPr>
                  <a:t> </a:t>
                </a:r>
              </a:p>
            </p:txBody>
          </p:sp>
        </mc:Fallback>
      </mc:AlternateContent>
      <p:sp>
        <p:nvSpPr>
          <p:cNvPr id="29" name="矩形 28"/>
          <p:cNvSpPr/>
          <p:nvPr/>
        </p:nvSpPr>
        <p:spPr>
          <a:xfrm>
            <a:off x="9862820" y="53340"/>
            <a:ext cx="911225" cy="162242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blinds(horizontal)">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linds(horizont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linds(horizontal)">
                                      <p:cBhvr>
                                        <p:cTn id="25" dur="500"/>
                                        <p:tgtEl>
                                          <p:spTgt spid="3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linds(horizontal)">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linds(horizontal)">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1" animBg="1"/>
      <p:bldP spid="12" grpId="0" animBg="1"/>
      <p:bldP spid="30" grpId="0" animBg="1"/>
      <p:bldP spid="9" grpId="0" animBg="1"/>
      <p:bldP spid="12" grpId="1" animBg="1"/>
      <p:bldP spid="30" grpId="1" animBg="1"/>
      <p:bldP spid="9" grpId="1" animBg="1"/>
      <p:bldP spid="16" grpId="0" animBg="1"/>
      <p:bldP spid="16" grpId="1" animBg="1"/>
      <p:bldP spid="22" grpId="0" animBg="1"/>
      <p:bldP spid="22" grpId="1" animBg="1"/>
      <p:bldP spid="4" grpId="0" bldLvl="0" animBg="1"/>
      <p:bldP spid="4" grpId="1" animBg="1"/>
      <p:bldP spid="29" grpId="0" bldLvl="0" animBg="1"/>
      <p:bldP spid="2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4" y="262890"/>
            <a:ext cx="6609080"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人工神经网络</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课程导入</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4" name="文本占位符 3"/>
          <p:cNvSpPr>
            <a:spLocks noGrp="1"/>
          </p:cNvSpPr>
          <p:nvPr>
            <p:ph type="body" sz="quarter" idx="14"/>
          </p:nvPr>
        </p:nvSpPr>
        <p:spPr>
          <a:xfrm>
            <a:off x="2426503" y="5520561"/>
            <a:ext cx="7851918" cy="814220"/>
          </a:xfrm>
        </p:spPr>
        <p:txBody>
          <a:bodyPr/>
          <a:lstStyle/>
          <a:p>
            <a:pPr algn="ctr"/>
            <a:r>
              <a:rPr lang="zh-CN" altLang="en-US" sz="2200" b="0" dirty="0">
                <a:latin typeface="微软雅黑" panose="020B0503020204020204" pitchFamily="34" charset="-122"/>
                <a:ea typeface="微软雅黑" panose="020B0503020204020204" pitchFamily="34" charset="-122"/>
              </a:rPr>
              <a:t>采用物理可实现的系统来模拟生物神经网络的</a:t>
            </a:r>
            <a:endParaRPr lang="en-US" altLang="zh-CN" sz="2200" b="0" dirty="0">
              <a:latin typeface="微软雅黑" panose="020B0503020204020204" pitchFamily="34" charset="-122"/>
              <a:ea typeface="微软雅黑" panose="020B0503020204020204" pitchFamily="34" charset="-122"/>
            </a:endParaRPr>
          </a:p>
          <a:p>
            <a:pPr marL="0" indent="0" algn="ctr">
              <a:buNone/>
            </a:pPr>
            <a:r>
              <a:rPr lang="zh-CN" altLang="en-US" sz="2200" dirty="0">
                <a:solidFill>
                  <a:srgbClr val="FF0000"/>
                </a:solidFill>
                <a:latin typeface="微软雅黑" panose="020B0503020204020204" pitchFamily="34" charset="-122"/>
                <a:ea typeface="微软雅黑" panose="020B0503020204020204" pitchFamily="34" charset="-122"/>
              </a:rPr>
              <a:t>信息输入，模式加工，动作输出</a:t>
            </a:r>
            <a:r>
              <a:rPr lang="zh-CN" altLang="en-US" sz="2200" b="0" dirty="0">
                <a:latin typeface="微软雅黑" panose="020B0503020204020204" pitchFamily="34" charset="-122"/>
                <a:ea typeface="微软雅黑" panose="020B0503020204020204" pitchFamily="34" charset="-122"/>
              </a:rPr>
              <a:t>的</a:t>
            </a:r>
            <a:r>
              <a:rPr lang="zh-CN" altLang="en-US" sz="2200" u="sng" dirty="0">
                <a:latin typeface="微软雅黑" panose="020B0503020204020204" pitchFamily="34" charset="-122"/>
                <a:ea typeface="微软雅黑" panose="020B0503020204020204" pitchFamily="34" charset="-122"/>
              </a:rPr>
              <a:t>过程</a:t>
            </a:r>
            <a:r>
              <a:rPr lang="zh-CN" altLang="en-US" sz="2200" b="0" dirty="0">
                <a:latin typeface="微软雅黑" panose="020B0503020204020204" pitchFamily="34" charset="-122"/>
                <a:ea typeface="微软雅黑" panose="020B0503020204020204" pitchFamily="34" charset="-122"/>
              </a:rPr>
              <a:t>和</a:t>
            </a:r>
            <a:r>
              <a:rPr lang="zh-CN" altLang="en-US" sz="2200" u="sng" dirty="0">
                <a:latin typeface="微软雅黑" panose="020B0503020204020204" pitchFamily="34" charset="-122"/>
                <a:ea typeface="微软雅黑" panose="020B0503020204020204" pitchFamily="34" charset="-122"/>
              </a:rPr>
              <a:t>功能</a:t>
            </a:r>
            <a:r>
              <a:rPr lang="zh-CN" altLang="en-US" sz="2200" b="0" dirty="0">
                <a:latin typeface="微软雅黑" panose="020B0503020204020204" pitchFamily="34" charset="-122"/>
                <a:ea typeface="微软雅黑" panose="020B0503020204020204" pitchFamily="34" charset="-122"/>
              </a:rPr>
              <a:t>的系统</a:t>
            </a:r>
            <a:endParaRPr lang="zh-CN" altLang="en-US" sz="2200" b="0" dirty="0">
              <a:latin typeface="微软雅黑" panose="020B0503020204020204" pitchFamily="34" charset="-122"/>
              <a:ea typeface="微软雅黑" panose="020B0503020204020204" pitchFamily="34" charset="-122"/>
            </a:endParaRPr>
          </a:p>
        </p:txBody>
      </p:sp>
      <p:sp>
        <p:nvSpPr>
          <p:cNvPr id="11" name="文本占位符 3"/>
          <p:cNvSpPr txBox="1"/>
          <p:nvPr/>
        </p:nvSpPr>
        <p:spPr bwMode="auto">
          <a:xfrm>
            <a:off x="553911" y="1685184"/>
            <a:ext cx="10964579"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广义定义：人工神经网络</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Artificial Neural Networks</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简写为</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ANN</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）也简称为神经网络或称作连接模型，是对人脑或自然</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神经网络</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若干基本特性的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抽象</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模拟</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，以大量的具有相同结构的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简单单元</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的连接，来模拟</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人类大脑</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的结构和思维方式的一种可实现的物理系统，可通过计算机程序来模拟实现。</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custDataLst>
              <p:tags r:id="rId2"/>
            </p:custDataLst>
          </p:nvPr>
        </p:nvPicPr>
        <p:blipFill>
          <a:blip r:embed="rId3"/>
          <a:stretch>
            <a:fillRect/>
          </a:stretch>
        </p:blipFill>
        <p:spPr>
          <a:xfrm>
            <a:off x="7264440" y="3274140"/>
            <a:ext cx="3684430" cy="2053123"/>
          </a:xfrm>
          <a:prstGeom prst="rect">
            <a:avLst/>
          </a:prstGeom>
        </p:spPr>
      </p:pic>
      <p:pic>
        <p:nvPicPr>
          <p:cNvPr id="16" name="图片 15"/>
          <p:cNvPicPr>
            <a:picLocks noChangeAspect="1"/>
          </p:cNvPicPr>
          <p:nvPr>
            <p:custDataLst>
              <p:tags r:id="rId4"/>
            </p:custDataLst>
          </p:nvPr>
        </p:nvPicPr>
        <p:blipFill>
          <a:blip r:embed="rId5"/>
          <a:stretch>
            <a:fillRect/>
          </a:stretch>
        </p:blipFill>
        <p:spPr>
          <a:xfrm>
            <a:off x="1705786" y="3467440"/>
            <a:ext cx="2695972" cy="1665486"/>
          </a:xfrm>
          <a:prstGeom prst="rect">
            <a:avLst/>
          </a:prstGeom>
          <a:ln>
            <a:noFill/>
          </a:ln>
          <a:effectLst>
            <a:outerShdw blurRad="292100" dist="139700" dir="2700000" algn="tl" rotWithShape="0">
              <a:srgbClr val="333333">
                <a:alpha val="65000"/>
              </a:srgbClr>
            </a:outerShdw>
          </a:effectLst>
        </p:spPr>
      </p:pic>
      <p:grpSp>
        <p:nvGrpSpPr>
          <p:cNvPr id="20" name="组合 19"/>
          <p:cNvGrpSpPr/>
          <p:nvPr/>
        </p:nvGrpSpPr>
        <p:grpSpPr>
          <a:xfrm>
            <a:off x="5497058" y="4180097"/>
            <a:ext cx="1283106" cy="288664"/>
            <a:chOff x="5565928" y="4180097"/>
            <a:chExt cx="1283106" cy="288664"/>
          </a:xfrm>
        </p:grpSpPr>
        <p:sp>
          <p:nvSpPr>
            <p:cNvPr id="17" name="箭头: V 形 16"/>
            <p:cNvSpPr/>
            <p:nvPr/>
          </p:nvSpPr>
          <p:spPr>
            <a:xfrm>
              <a:off x="5565928" y="4180098"/>
              <a:ext cx="427702" cy="288663"/>
            </a:xfrm>
            <a:prstGeom prst="chevron">
              <a:avLst/>
            </a:prstGeom>
            <a:solidFill>
              <a:srgbClr val="177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箭头: V 形 17"/>
            <p:cNvSpPr/>
            <p:nvPr/>
          </p:nvSpPr>
          <p:spPr>
            <a:xfrm>
              <a:off x="5993630" y="4180097"/>
              <a:ext cx="427702" cy="288663"/>
            </a:xfrm>
            <a:prstGeom prst="chevron">
              <a:avLst/>
            </a:prstGeom>
            <a:solidFill>
              <a:srgbClr val="177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V 形 18"/>
            <p:cNvSpPr/>
            <p:nvPr/>
          </p:nvSpPr>
          <p:spPr>
            <a:xfrm>
              <a:off x="6421332" y="4180097"/>
              <a:ext cx="427702" cy="288663"/>
            </a:xfrm>
            <a:prstGeom prst="chevron">
              <a:avLst/>
            </a:prstGeom>
            <a:solidFill>
              <a:srgbClr val="177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5" name="对象 4"/>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6"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圆角矩形 7"/>
              <p:cNvSpPr/>
              <p:nvPr/>
            </p:nvSpPr>
            <p:spPr>
              <a:xfrm>
                <a:off x="7222490" y="158750"/>
                <a:ext cx="442595" cy="349250"/>
              </a:xfrm>
              <a:prstGeom prst="roundRect">
                <a:avLst>
                  <a:gd name="adj" fmla="val 25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0</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a:xfrm>
                <a:off x="7222490" y="158750"/>
                <a:ext cx="442595" cy="349250"/>
              </a:xfrm>
              <a:prstGeom prst="roundRect">
                <a:avLst>
                  <a:gd name="adj" fmla="val 25454"/>
                </a:avLst>
              </a:prstGeom>
              <a:blipFill rotWithShape="1">
                <a:blip r:embed="rId3"/>
                <a:stretch>
                  <a:fillRect l="-1435" t="-11273" r="-1435" b="-11455"/>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圆角矩形 16"/>
              <p:cNvSpPr/>
              <p:nvPr/>
            </p:nvSpPr>
            <p:spPr>
              <a:xfrm>
                <a:off x="11428095" y="63500"/>
                <a:ext cx="44259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7" name="圆角矩形 16"/>
              <p:cNvSpPr>
                <a:spLocks noRot="1" noChangeAspect="1" noMove="1" noResize="1" noEditPoints="1" noAdjustHandles="1" noChangeArrowheads="1" noChangeShapeType="1" noTextEdit="1"/>
              </p:cNvSpPr>
              <p:nvPr/>
            </p:nvSpPr>
            <p:spPr>
              <a:xfrm>
                <a:off x="11428095" y="63500"/>
                <a:ext cx="442595" cy="349250"/>
              </a:xfrm>
              <a:prstGeom prst="roundRect">
                <a:avLst>
                  <a:gd name="adj" fmla="val 31454"/>
                </a:avLst>
              </a:prstGeom>
              <a:blipFill rotWithShape="1">
                <a:blip r:embed="rId4"/>
                <a:stretch>
                  <a:fillRect l="-1435" t="-11455" r="-1435"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圆角矩形 18"/>
              <p:cNvSpPr/>
              <p:nvPr/>
            </p:nvSpPr>
            <p:spPr>
              <a:xfrm>
                <a:off x="10165715" y="63500"/>
                <a:ext cx="483870"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9" name="圆角矩形 18"/>
              <p:cNvSpPr>
                <a:spLocks noRot="1" noChangeAspect="1" noMove="1" noResize="1" noEditPoints="1" noAdjustHandles="1" noChangeArrowheads="1" noChangeShapeType="1" noTextEdit="1"/>
              </p:cNvSpPr>
              <p:nvPr/>
            </p:nvSpPr>
            <p:spPr>
              <a:xfrm>
                <a:off x="10165715" y="63500"/>
                <a:ext cx="483870" cy="349250"/>
              </a:xfrm>
              <a:prstGeom prst="roundRect">
                <a:avLst>
                  <a:gd name="adj" fmla="val 31454"/>
                </a:avLst>
              </a:prstGeom>
              <a:blipFill rotWithShape="1">
                <a:blip r:embed="rId5"/>
                <a:stretch>
                  <a:fillRect l="-1312" t="-11455" r="-2231"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 25"/>
              <p:cNvSpPr/>
              <p:nvPr/>
            </p:nvSpPr>
            <p:spPr>
              <a:xfrm>
                <a:off x="8801100" y="-40640"/>
                <a:ext cx="58610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1</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26" name="圆角矩形 25"/>
              <p:cNvSpPr>
                <a:spLocks noRot="1" noChangeAspect="1" noMove="1" noResize="1" noEditPoints="1" noAdjustHandles="1" noChangeArrowheads="1" noChangeShapeType="1" noTextEdit="1"/>
              </p:cNvSpPr>
              <p:nvPr/>
            </p:nvSpPr>
            <p:spPr>
              <a:xfrm>
                <a:off x="8801100" y="-40640"/>
                <a:ext cx="586105" cy="349250"/>
              </a:xfrm>
              <a:prstGeom prst="roundRect">
                <a:avLst>
                  <a:gd name="adj" fmla="val 31454"/>
                </a:avLst>
              </a:prstGeom>
              <a:blipFill rotWithShape="1">
                <a:blip r:embed="rId6"/>
                <a:stretch>
                  <a:fillRect l="-1083" t="-11273" r="-1083"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10" name="文本占位符 3"/>
          <p:cNvSpPr txBox="1"/>
          <p:nvPr/>
        </p:nvSpPr>
        <p:spPr bwMode="auto">
          <a:xfrm>
            <a:off x="494609" y="1544153"/>
            <a:ext cx="11316391" cy="2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2.2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优化目标函数（二）</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对于第</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层有：</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8483600" y="-40640"/>
            <a:ext cx="1026795" cy="19577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339033" y="5440302"/>
            <a:ext cx="11316391" cy="1106805"/>
          </a:xfrm>
          <a:prstGeom prst="rect">
            <a:avLst/>
          </a:prstGeom>
          <a:noFill/>
        </p:spPr>
        <p:txBody>
          <a:bodyPr wrap="squar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4" name="Object 8"/>
              <p:cNvSpPr txBox="1"/>
              <p:nvPr/>
            </p:nvSpPr>
            <p:spPr bwMode="auto">
              <a:xfrm>
                <a:off x="858148" y="2433743"/>
                <a:ext cx="5832475" cy="1123950"/>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7030A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7030A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cs typeface="+mn-cs"/>
                                </a:rPr>
                                <m:t>)</m:t>
                              </m:r>
                            </m:sup>
                          </m:sSubSup>
                        </m:den>
                      </m:f>
                    </m:oMath>
                  </m:oMathPara>
                </a14:m>
                <a:endParaRPr kumimoji="0" lang="zh-CN" altLang="en-US" sz="2400" b="0" i="1" u="none" strike="noStrike" kern="1200" cap="none" spc="0" normalizeH="0" baseline="0" noProof="0" dirty="0">
                  <a:ln>
                    <a:noFill/>
                  </a:ln>
                  <a:gradFill>
                    <a:gsLst>
                      <a:gs pos="50000">
                        <a:schemeClr val="accent4"/>
                      </a:gs>
                      <a:gs pos="0">
                        <a:schemeClr val="accent4">
                          <a:lumMod val="25000"/>
                          <a:lumOff val="75000"/>
                        </a:schemeClr>
                      </a:gs>
                      <a:gs pos="100000">
                        <a:schemeClr val="accent4">
                          <a:lumMod val="85000"/>
                        </a:schemeClr>
                      </a:gs>
                    </a:gsLst>
                    <a:lin ang="5400000" scaled="1"/>
                  </a:gra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4" name="Object 8"/>
              <p:cNvSpPr txBox="1">
                <a:spLocks noRot="1" noChangeAspect="1" noMove="1" noResize="1" noEditPoints="1" noAdjustHandles="1" noChangeArrowheads="1" noChangeShapeType="1" noTextEdit="1"/>
              </p:cNvSpPr>
              <p:nvPr/>
            </p:nvSpPr>
            <p:spPr bwMode="auto">
              <a:xfrm>
                <a:off x="858148" y="2433743"/>
                <a:ext cx="5832475" cy="1123950"/>
              </a:xfrm>
              <a:prstGeom prst="rect">
                <a:avLst/>
              </a:prstGeom>
              <a:blipFill rotWithShape="1">
                <a:blip r:embed="rId7"/>
                <a:stretch>
                  <a:fillRect l="-5" t="-38" r="5" b="3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Object 10"/>
              <p:cNvSpPr txBox="1"/>
              <p:nvPr/>
            </p:nvSpPr>
            <p:spPr bwMode="auto">
              <a:xfrm>
                <a:off x="494607" y="3710993"/>
                <a:ext cx="4847648" cy="1081088"/>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𝑝𝑘</m:t>
                              </m:r>
                            </m:sub>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𝑘𝑖</m:t>
                              </m:r>
                            </m:sub>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e>
                      </m:nary>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7030A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7030A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cs typeface="+mn-cs"/>
                            </a:rPr>
                            <m:t>𝑝𝑗</m:t>
                          </m:r>
                        </m:sub>
                        <m:sup>
                          <m:r>
                            <a:rPr kumimoji="0" lang="zh-CN" altLang="en-US" sz="2400" b="0" i="1" u="none" strike="noStrike" kern="1200" cap="none" spc="0" normalizeH="0" baseline="0" noProof="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cs typeface="+mn-cs"/>
                            </a:rPr>
                            <m:t>0</m:t>
                          </m:r>
                          <m:r>
                            <a:rPr kumimoji="0" lang="zh-CN" altLang="en-US" sz="2400" b="0" i="1" u="none" strike="noStrike" kern="1200" cap="none" spc="0" normalizeH="0" baseline="0" noProof="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cs typeface="+mn-cs"/>
                            </a:rPr>
                            <m:t>)</m:t>
                          </m:r>
                        </m:sup>
                      </m:sSubSup>
                    </m:oMath>
                  </m:oMathPara>
                </a14:m>
                <a:endParaRPr kumimoji="0" lang="zh-CN" altLang="en-US" sz="2400" b="0" i="1" u="none" strike="noStrike" kern="1200" cap="none" spc="0" normalizeH="0" baseline="0" noProof="0" dirty="0">
                  <a:ln>
                    <a:noFill/>
                  </a:ln>
                  <a:gradFill>
                    <a:gsLst>
                      <a:gs pos="96000">
                        <a:srgbClr val="FDBE29"/>
                      </a:gs>
                      <a:gs pos="0">
                        <a:srgbClr val="FFDC90"/>
                      </a:gs>
                    </a:gsLst>
                    <a:path path="circle">
                      <a:fillToRect t="100000" r="100000"/>
                    </a:path>
                    <a:tileRect l="-100000" b="-100000"/>
                  </a:gra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23" name="Object 10"/>
              <p:cNvSpPr txBox="1">
                <a:spLocks noRot="1" noChangeAspect="1" noMove="1" noResize="1" noEditPoints="1" noAdjustHandles="1" noChangeArrowheads="1" noChangeShapeType="1" noTextEdit="1"/>
              </p:cNvSpPr>
              <p:nvPr/>
            </p:nvSpPr>
            <p:spPr bwMode="auto">
              <a:xfrm>
                <a:off x="494607" y="3710993"/>
                <a:ext cx="4847648" cy="1081088"/>
              </a:xfrm>
              <a:prstGeom prst="rect">
                <a:avLst/>
              </a:prstGeom>
              <a:blipFill rotWithShape="1">
                <a:blip r:embed="rId8"/>
                <a:stretch>
                  <a:fillRect l="-12" t="-5" b="34"/>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bject 11"/>
              <p:cNvSpPr txBox="1"/>
              <p:nvPr/>
            </p:nvSpPr>
            <p:spPr bwMode="auto">
              <a:xfrm>
                <a:off x="4643383" y="4090564"/>
                <a:ext cx="2519362" cy="574675"/>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7" name="Object 11"/>
              <p:cNvSpPr txBox="1">
                <a:spLocks noRot="1" noChangeAspect="1" noMove="1" noResize="1" noEditPoints="1" noAdjustHandles="1" noChangeArrowheads="1" noChangeShapeType="1" noTextEdit="1"/>
              </p:cNvSpPr>
              <p:nvPr/>
            </p:nvSpPr>
            <p:spPr bwMode="auto">
              <a:xfrm>
                <a:off x="4643383" y="4090564"/>
                <a:ext cx="2519362" cy="574675"/>
              </a:xfrm>
              <a:prstGeom prst="rect">
                <a:avLst/>
              </a:prstGeom>
              <a:blipFill rotWithShape="1">
                <a:blip r:embed="rId9"/>
                <a:stretch>
                  <a:fillRect l="-10" t="-92" r="23" b="92"/>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bject 12"/>
              <p:cNvSpPr txBox="1"/>
              <p:nvPr/>
            </p:nvSpPr>
            <p:spPr bwMode="auto">
              <a:xfrm>
                <a:off x="1167765" y="5123815"/>
                <a:ext cx="11088370" cy="1079500"/>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𝑘</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𝑄</m:t>
                              </m:r>
                            </m:sub>
                          </m:sSub>
                        </m:sup>
                        <m:e>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𝑝𝑘</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𝑘𝑖</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e>
                      </m:nary>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B0F0"/>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400" b="0" i="1" u="none" strike="noStrike" kern="1200" cap="none" spc="0" normalizeH="0" baseline="0" noProof="0" dirty="0">
                  <a:ln>
                    <a:noFill/>
                  </a:ln>
                  <a:solidFill>
                    <a:srgbClr val="00B0F0"/>
                  </a:solidFill>
                  <a:effectLst/>
                  <a:uLnTx/>
                  <a:uFillTx/>
                  <a:latin typeface="Cambria Math" panose="02040503050406030204" pitchFamily="18" charset="0"/>
                  <a:ea typeface="MS Mincho" charset="0"/>
                  <a:cs typeface="Cambria Math" panose="02040503050406030204" pitchFamily="18" charset="0"/>
                </a:endParaRPr>
              </a:p>
            </p:txBody>
          </p:sp>
        </mc:Choice>
        <mc:Fallback>
          <p:sp>
            <p:nvSpPr>
              <p:cNvPr id="9" name="Object 12"/>
              <p:cNvSpPr txBox="1">
                <a:spLocks noRot="1" noChangeAspect="1" noMove="1" noResize="1" noEditPoints="1" noAdjustHandles="1" noChangeArrowheads="1" noChangeShapeType="1" noTextEdit="1"/>
              </p:cNvSpPr>
              <p:nvPr/>
            </p:nvSpPr>
            <p:spPr bwMode="auto">
              <a:xfrm>
                <a:off x="1167765" y="5123815"/>
                <a:ext cx="11088370" cy="1079500"/>
              </a:xfrm>
              <a:prstGeom prst="rect">
                <a:avLst/>
              </a:prstGeom>
              <a:blipFill rotWithShape="1">
                <a:blip r:embed="rId10"/>
                <a:stretch>
                  <a:fillRect/>
                </a:stretch>
              </a:blipFill>
              <a:ln>
                <a:noFill/>
              </a:ln>
              <a:effectLst/>
            </p:spPr>
            <p:txBody>
              <a:bodyPr/>
              <a:lstStyle/>
              <a:p>
                <a:r>
                  <a:rPr lang="zh-CN" altLang="en-US">
                    <a:noFill/>
                  </a:rPr>
                  <a:t> </a:t>
                </a:r>
              </a:p>
            </p:txBody>
          </p:sp>
        </mc:Fallback>
      </mc:AlternateContent>
      <p:sp>
        <p:nvSpPr>
          <p:cNvPr id="11" name="圆角矩形 10"/>
          <p:cNvSpPr/>
          <p:nvPr/>
        </p:nvSpPr>
        <p:spPr>
          <a:xfrm>
            <a:off x="4295140" y="1814195"/>
            <a:ext cx="7896860" cy="23120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2" name="Object 7"/>
              <p:cNvSpPr txBox="1"/>
              <p:nvPr/>
            </p:nvSpPr>
            <p:spPr bwMode="auto">
              <a:xfrm>
                <a:off x="4464050" y="2041525"/>
                <a:ext cx="8023225" cy="2094865"/>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𝑝</m:t>
                          </m:r>
                        </m:sub>
                      </m:s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2</m:t>
                          </m:r>
                        </m:den>
                      </m:f>
                      <m:nary>
                        <m:naryPr>
                          <m:chr m:val="∑"/>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𝑖</m:t>
                          </m:r>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chemeClr val="bg1"/>
                                  </a:solidFill>
                                  <a:effectLst/>
                                  <a:uLnTx/>
                                  <a:uFillTx/>
                                  <a:latin typeface="Cambria Math" panose="02040503050406030204" pitchFamily="18" charset="0"/>
                                  <a:cs typeface="+mn-cs"/>
                                </a:rPr>
                                <m:t>𝑦</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bg1"/>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sup>
                          </m:sSubSup>
                          <m:sSup>
                            <m:sSupPr>
                              <m:ctrlP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e>
                            <m:sup>
                              <m:r>
                                <a:rPr kumimoji="0" lang="zh-CN" altLang="en-US" sz="2400" b="0" i="1" u="none" strike="noStrike" kern="1200" cap="none" spc="0" normalizeH="0" baseline="0" noProof="0">
                                  <a:ln>
                                    <a:noFill/>
                                  </a:ln>
                                  <a:solidFill>
                                    <a:schemeClr val="bg1"/>
                                  </a:solidFill>
                                  <a:effectLst/>
                                  <a:uLnTx/>
                                  <a:uFillTx/>
                                  <a:latin typeface="Cambria Math" panose="02040503050406030204" pitchFamily="18" charset="0"/>
                                  <a:cs typeface="+mn-cs"/>
                                </a:rPr>
                                <m:t>2</m:t>
                              </m:r>
                            </m:sup>
                          </m:sSup>
                        </m:e>
                      </m:nary>
                      <m:r>
                        <a:rPr kumimoji="0" lang="en-US" altLang="zh-CN" sz="2400" b="0" i="1" u="none" strike="noStrike" kern="1200" cap="none" spc="0" normalizeH="0" baseline="0" noProof="0">
                          <a:ln>
                            <a:noFill/>
                          </a:ln>
                          <a:solidFill>
                            <a:schemeClr val="bg1"/>
                          </a:solidFill>
                          <a:effectLst/>
                          <a:uLnTx/>
                          <a:uFillTx/>
                          <a:latin typeface="Cambria Math" panose="02040503050406030204" pitchFamily="18" charset="0"/>
                          <a:cs typeface="+mn-cs"/>
                        </a:rPr>
                        <m:t>=</m:t>
                      </m:r>
                      <m:f>
                        <m:f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fPr>
                        <m:num>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1</m:t>
                          </m:r>
                        </m:num>
                        <m:den>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2</m:t>
                          </m:r>
                        </m:den>
                      </m:f>
                      <m:nary>
                        <m:naryPr>
                          <m:chr m:val="∑"/>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naryPr>
                        <m: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𝑖</m:t>
                          </m:r>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1</m:t>
                          </m:r>
                        </m:sub>
                        <m:sup>
                          <m:sSub>
                            <m:sSub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𝑛</m:t>
                              </m:r>
                            </m:e>
                            <m: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𝑄</m:t>
                              </m:r>
                            </m:sub>
                          </m:sSub>
                        </m:sup>
                        <m:e>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sSub>
                            <m:sSub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en-US" altLang="zh-CN" b="0" i="1" u="none" strike="noStrike" kern="1200" cap="none" spc="0" normalizeH="0" baseline="0" noProof="0">
                                  <a:ln>
                                    <a:noFill/>
                                  </a:ln>
                                  <a:solidFill>
                                    <a:schemeClr val="bg1"/>
                                  </a:solidFill>
                                  <a:effectLst/>
                                  <a:uLnTx/>
                                  <a:uFillTx/>
                                  <a:latin typeface="Cambria Math" panose="02040503050406030204" pitchFamily="18" charset="0"/>
                                  <a:cs typeface="+mn-cs"/>
                                </a:rPr>
                                <m:t>𝑦</m:t>
                              </m:r>
                            </m:e>
                            <m: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𝑝𝑖</m:t>
                              </m:r>
                            </m:sub>
                          </m:s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lang="zh-CN" altLang="en-US" b="1" i="1">
                              <a:solidFill>
                                <a:schemeClr val="bg1"/>
                              </a:solidFill>
                              <a:latin typeface="Cambria Math" panose="02040503050406030204" pitchFamily="18" charset="0"/>
                              <a:cs typeface="Cambria Math" panose="02040503050406030204" pitchFamily="18" charset="0"/>
                            </a:rPr>
                            <m:t>𝒇</m:t>
                          </m:r>
                          <m:r>
                            <a:rPr lang="zh-CN" altLang="en-US" b="1" i="1">
                              <a:solidFill>
                                <a:schemeClr val="bg1"/>
                              </a:solidFill>
                              <a:latin typeface="Cambria Math" panose="02040503050406030204" pitchFamily="18" charset="0"/>
                              <a:ea typeface="MS Mincho" charset="0"/>
                              <a:cs typeface="Cambria Math" panose="02040503050406030204" pitchFamily="18" charset="0"/>
                            </a:rPr>
                            <m:t>(</m:t>
                          </m:r>
                          <m:nary>
                            <m:naryPr>
                              <m:chr m:val="∑"/>
                              <m:ctrlPr>
                                <a:rPr lang="zh-CN" altLang="en-US" b="1" i="1">
                                  <a:solidFill>
                                    <a:schemeClr val="bg1"/>
                                  </a:solidFill>
                                  <a:latin typeface="Cambria Math" panose="02040503050406030204" pitchFamily="18" charset="0"/>
                                  <a:cs typeface="Cambria Math" panose="02040503050406030204" pitchFamily="18" charset="0"/>
                                </a:rPr>
                              </m:ctrlPr>
                            </m:naryPr>
                            <m:sub>
                              <m:r>
                                <a:rPr lang="zh-CN" altLang="en-US" b="1" i="1">
                                  <a:solidFill>
                                    <a:schemeClr val="bg1"/>
                                  </a:solidFill>
                                  <a:latin typeface="Cambria Math" panose="02040503050406030204" pitchFamily="18" charset="0"/>
                                  <a:cs typeface="Cambria Math" panose="02040503050406030204" pitchFamily="18" charset="0"/>
                                </a:rPr>
                                <m:t>𝒋</m:t>
                              </m:r>
                              <m:r>
                                <a:rPr lang="zh-CN" altLang="en-US" b="1" i="1">
                                  <a:solidFill>
                                    <a:schemeClr val="bg1"/>
                                  </a:solidFill>
                                  <a:latin typeface="Cambria Math" panose="02040503050406030204" pitchFamily="18" charset="0"/>
                                  <a:ea typeface="MS Mincho" charset="0"/>
                                  <a:cs typeface="Cambria Math" panose="02040503050406030204" pitchFamily="18" charset="0"/>
                                </a:rPr>
                                <m:t>=</m:t>
                              </m:r>
                              <m:r>
                                <a:rPr lang="zh-CN" altLang="en-US" b="1" i="1">
                                  <a:solidFill>
                                    <a:schemeClr val="bg1"/>
                                  </a:solidFill>
                                  <a:latin typeface="Cambria Math" panose="02040503050406030204" pitchFamily="18" charset="0"/>
                                  <a:ea typeface="MS Mincho" charset="0"/>
                                  <a:cs typeface="Cambria Math" panose="02040503050406030204" pitchFamily="18" charset="0"/>
                                </a:rPr>
                                <m:t>𝟎</m:t>
                              </m:r>
                            </m:sub>
                            <m:sup>
                              <m:sSub>
                                <m:sSubPr>
                                  <m:ctrlPr>
                                    <a:rPr lang="zh-CN" altLang="en-US" b="1" i="1" smtClean="0">
                                      <a:solidFill>
                                        <a:schemeClr val="bg1"/>
                                      </a:solidFill>
                                      <a:latin typeface="Cambria Math" panose="02040503050406030204" pitchFamily="18" charset="0"/>
                                      <a:cs typeface="Cambria Math" panose="02040503050406030204" pitchFamily="18" charset="0"/>
                                    </a:rPr>
                                  </m:ctrlPr>
                                </m:sSubPr>
                                <m:e>
                                  <m:sSub>
                                    <m:sSubPr>
                                      <m:ctrlPr>
                                        <a:rPr lang="zh-CN" altLang="en-US" b="1" i="1">
                                          <a:solidFill>
                                            <a:schemeClr val="bg1"/>
                                          </a:solidFill>
                                          <a:latin typeface="Cambria Math" panose="02040503050406030204" pitchFamily="18" charset="0"/>
                                          <a:cs typeface="Cambria Math" panose="02040503050406030204" pitchFamily="18" charset="0"/>
                                        </a:rPr>
                                      </m:ctrlPr>
                                    </m:sSubPr>
                                    <m:e>
                                      <m:r>
                                        <a:rPr lang="zh-CN" altLang="en-US" b="1" i="1">
                                          <a:solidFill>
                                            <a:schemeClr val="bg1"/>
                                          </a:solidFill>
                                          <a:latin typeface="Cambria Math" panose="02040503050406030204" pitchFamily="18" charset="0"/>
                                          <a:cs typeface="Cambria Math" panose="02040503050406030204" pitchFamily="18" charset="0"/>
                                        </a:rPr>
                                        <m:t>𝒏</m:t>
                                      </m:r>
                                    </m:e>
                                    <m:sub>
                                      <m:r>
                                        <a:rPr lang="zh-CN" altLang="en-US" b="1" i="1">
                                          <a:solidFill>
                                            <a:schemeClr val="bg1"/>
                                          </a:solidFill>
                                          <a:latin typeface="Cambria Math" panose="02040503050406030204" pitchFamily="18" charset="0"/>
                                          <a:cs typeface="Cambria Math" panose="02040503050406030204" pitchFamily="18" charset="0"/>
                                        </a:rPr>
                                        <m:t>𝒒</m:t>
                                      </m:r>
                                      <m:r>
                                        <a:rPr lang="en-US" altLang="zh-CN" b="1" i="1" smtClean="0">
                                          <a:solidFill>
                                            <a:schemeClr val="bg1"/>
                                          </a:solidFill>
                                          <a:latin typeface="Cambria Math" panose="02040503050406030204" pitchFamily="18" charset="0"/>
                                          <a:ea typeface="MS Mincho" charset="0"/>
                                          <a:cs typeface="Cambria Math" panose="02040503050406030204" pitchFamily="18" charset="0"/>
                                        </a:rPr>
                                        <m:t>−</m:t>
                                      </m:r>
                                      <m:r>
                                        <a:rPr lang="en-US" altLang="zh-CN" b="1" i="1" smtClean="0">
                                          <a:solidFill>
                                            <a:schemeClr val="bg1"/>
                                          </a:solidFill>
                                          <a:latin typeface="Cambria Math" panose="02040503050406030204" pitchFamily="18" charset="0"/>
                                          <a:ea typeface="MS Mincho" charset="0"/>
                                          <a:cs typeface="Cambria Math" panose="02040503050406030204" pitchFamily="18" charset="0"/>
                                        </a:rPr>
                                        <m:t>𝟏</m:t>
                                      </m:r>
                                    </m:sub>
                                  </m:sSub>
                                </m:e>
                                <m:sub>
                                  <m:r>
                                    <a:rPr lang="en-US" altLang="zh-CN" b="1" i="1" smtClean="0">
                                      <a:solidFill>
                                        <a:schemeClr val="bg1"/>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b="1" i="1">
                                      <a:solidFill>
                                        <a:schemeClr val="bg1"/>
                                      </a:solidFill>
                                      <a:latin typeface="Cambria Math" panose="02040503050406030204" pitchFamily="18" charset="0"/>
                                      <a:cs typeface="Cambria Math" panose="02040503050406030204" pitchFamily="18" charset="0"/>
                                    </a:rPr>
                                  </m:ctrlPr>
                                </m:sSubSupPr>
                                <m:e>
                                  <m:r>
                                    <a:rPr lang="zh-CN" altLang="en-US" b="1" i="1">
                                      <a:solidFill>
                                        <a:schemeClr val="bg1"/>
                                      </a:solidFill>
                                      <a:latin typeface="Cambria Math" panose="02040503050406030204" pitchFamily="18" charset="0"/>
                                      <a:cs typeface="Cambria Math" panose="02040503050406030204" pitchFamily="18" charset="0"/>
                                    </a:rPr>
                                    <m:t>𝒘</m:t>
                                  </m:r>
                                </m:e>
                                <m:sub>
                                  <m:r>
                                    <a:rPr lang="zh-CN" altLang="en-US" b="1" i="1">
                                      <a:solidFill>
                                        <a:schemeClr val="bg1"/>
                                      </a:solidFill>
                                      <a:latin typeface="Cambria Math" panose="02040503050406030204" pitchFamily="18" charset="0"/>
                                      <a:cs typeface="Cambria Math" panose="02040503050406030204" pitchFamily="18" charset="0"/>
                                    </a:rPr>
                                    <m:t>𝒊𝒋</m:t>
                                  </m:r>
                                </m:sub>
                                <m:sup>
                                  <m:r>
                                    <a:rPr lang="zh-CN" altLang="en-US" b="1" i="1">
                                      <a:solidFill>
                                        <a:schemeClr val="bg1"/>
                                      </a:solidFill>
                                      <a:latin typeface="Cambria Math" panose="02040503050406030204" pitchFamily="18" charset="0"/>
                                      <a:ea typeface="MS Mincho" charset="0"/>
                                      <a:cs typeface="Cambria Math" panose="02040503050406030204" pitchFamily="18" charset="0"/>
                                    </a:rPr>
                                    <m:t>(</m:t>
                                  </m:r>
                                  <m:r>
                                    <a:rPr lang="en-US" altLang="zh-CN" b="1" i="1">
                                      <a:solidFill>
                                        <a:schemeClr val="bg1"/>
                                      </a:solidFill>
                                      <a:latin typeface="Cambria Math" panose="02040503050406030204" pitchFamily="18" charset="0"/>
                                      <a:cs typeface="Cambria Math" panose="02040503050406030204" pitchFamily="18" charset="0"/>
                                    </a:rPr>
                                    <m:t>𝟐</m:t>
                                  </m:r>
                                  <m:r>
                                    <a:rPr lang="zh-CN" altLang="en-US" b="1" i="1">
                                      <a:solidFill>
                                        <a:schemeClr val="bg1"/>
                                      </a:solidFill>
                                      <a:latin typeface="Cambria Math" panose="02040503050406030204" pitchFamily="18" charset="0"/>
                                      <a:ea typeface="MS Mincho" charset="0"/>
                                      <a:cs typeface="Cambria Math" panose="02040503050406030204" pitchFamily="18" charset="0"/>
                                    </a:rPr>
                                    <m:t>)</m:t>
                                  </m:r>
                                </m:sup>
                              </m:sSubSup>
                              <m:sSubSup>
                                <m:sSubSupPr>
                                  <m:ctrlPr>
                                    <a:rPr lang="zh-CN" altLang="en-US" b="1" i="1">
                                      <a:solidFill>
                                        <a:srgbClr val="FF0000"/>
                                      </a:solidFill>
                                      <a:latin typeface="Cambria Math" panose="02040503050406030204" pitchFamily="18" charset="0"/>
                                      <a:cs typeface="Cambria Math" panose="02040503050406030204" pitchFamily="18" charset="0"/>
                                    </a:rPr>
                                  </m:ctrlPr>
                                </m:sSubSupPr>
                                <m:e>
                                  <m:r>
                                    <a:rPr lang="zh-CN" altLang="en-US" b="1" i="1">
                                      <a:solidFill>
                                        <a:srgbClr val="FF0000"/>
                                      </a:solidFill>
                                      <a:latin typeface="Cambria Math" panose="02040503050406030204" pitchFamily="18" charset="0"/>
                                      <a:cs typeface="Cambria Math" panose="02040503050406030204" pitchFamily="18" charset="0"/>
                                    </a:rPr>
                                    <m:t>𝒙</m:t>
                                  </m:r>
                                </m:e>
                                <m:sub>
                                  <m:r>
                                    <a:rPr lang="zh-CN" altLang="en-US" b="1" i="1">
                                      <a:solidFill>
                                        <a:srgbClr val="FF0000"/>
                                      </a:solidFill>
                                      <a:latin typeface="Cambria Math" panose="02040503050406030204" pitchFamily="18" charset="0"/>
                                      <a:cs typeface="Cambria Math" panose="02040503050406030204" pitchFamily="18" charset="0"/>
                                    </a:rPr>
                                    <m:t>𝒋</m:t>
                                  </m:r>
                                </m:sub>
                                <m:sup>
                                  <m:r>
                                    <a:rPr lang="zh-CN" altLang="en-US"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ea typeface="MS Mincho" charset="0"/>
                                      <a:cs typeface="Cambria Math" panose="02040503050406030204" pitchFamily="18" charset="0"/>
                                    </a:rPr>
                                    <m:t>𝟏</m:t>
                                  </m:r>
                                  <m:r>
                                    <a:rPr lang="zh-CN" altLang="en-US" b="1" i="1">
                                      <a:solidFill>
                                        <a:srgbClr val="FF0000"/>
                                      </a:solidFill>
                                      <a:latin typeface="Cambria Math" panose="02040503050406030204" pitchFamily="18" charset="0"/>
                                      <a:ea typeface="MS Mincho" charset="0"/>
                                      <a:cs typeface="Cambria Math" panose="02040503050406030204" pitchFamily="18" charset="0"/>
                                    </a:rPr>
                                    <m:t>)</m:t>
                                  </m:r>
                                </m:sup>
                              </m:sSubSup>
                            </m:e>
                          </m:nary>
                          <m:r>
                            <a:rPr lang="zh-CN" altLang="en-US" b="1" i="1">
                              <a:solidFill>
                                <a:schemeClr val="bg1"/>
                              </a:solidFill>
                              <a:latin typeface="Cambria Math" panose="02040503050406030204" pitchFamily="18" charset="0"/>
                              <a:ea typeface="MS Mincho" charset="0"/>
                              <a:cs typeface="Cambria Math" panose="02040503050406030204" pitchFamily="18" charset="0"/>
                            </a:rPr>
                            <m:t>)</m:t>
                          </m:r>
                          <m:sSup>
                            <m:sSup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sSupPr>
                            <m:e>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e>
                            <m:sup>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2</m:t>
                              </m:r>
                            </m:sup>
                          </m:sSup>
                        </m:e>
                      </m:nary>
                    </m:oMath>
                  </m:oMathPara>
                </a14:m>
                <a:endPar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chemeClr val="bg1"/>
                    </a:solidFill>
                    <a:effectLst/>
                    <a:uLnTx/>
                    <a:uFillTx/>
                    <a:latin typeface="Cambria Math" panose="02040503050406030204" pitchFamily="18" charset="0"/>
                    <a:ea typeface="宋体" pitchFamily="2" charset="-122"/>
                    <a:cs typeface="Cambria Math" panose="02040503050406030204" pitchFamily="18" charset="0"/>
                  </a:rPr>
                  <a:t>=</a:t>
                </a:r>
                <a14:m>
                  <m:oMath xmlns:m="http://schemas.openxmlformats.org/officeDocument/2006/math">
                    <m:f>
                      <m:f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fPr>
                      <m:num>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1</m:t>
                        </m:r>
                      </m:num>
                      <m:den>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2</m:t>
                        </m:r>
                      </m:den>
                    </m:f>
                    <m:nary>
                      <m:naryPr>
                        <m:chr m:val="∑"/>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naryPr>
                      <m: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𝑖</m:t>
                        </m:r>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1</m:t>
                        </m:r>
                      </m:sub>
                      <m:sup>
                        <m:sSub>
                          <m:sSub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𝑛</m:t>
                            </m:r>
                          </m:e>
                          <m: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𝑄</m:t>
                            </m:r>
                          </m:sub>
                        </m:sSub>
                      </m:sup>
                      <m:e>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sSub>
                          <m:sSub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sSubPr>
                          <m:e>
                            <m:r>
                              <a:rPr kumimoji="0" lang="en-US" altLang="zh-CN" b="0" i="1" u="none" strike="noStrike" kern="1200" cap="none" spc="0" normalizeH="0" baseline="0" noProof="0">
                                <a:ln>
                                  <a:noFill/>
                                </a:ln>
                                <a:solidFill>
                                  <a:schemeClr val="bg1"/>
                                </a:solidFill>
                                <a:effectLst/>
                                <a:uLnTx/>
                                <a:uFillTx/>
                                <a:latin typeface="Cambria Math" panose="02040503050406030204" pitchFamily="18" charset="0"/>
                                <a:cs typeface="+mn-cs"/>
                              </a:rPr>
                              <m:t>𝑦</m:t>
                            </m:r>
                          </m:e>
                          <m: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𝑝𝑖</m:t>
                            </m:r>
                          </m:sub>
                        </m:sSub>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r>
                          <a:rPr lang="zh-CN" altLang="en-US" b="1" i="1">
                            <a:solidFill>
                              <a:schemeClr val="bg1"/>
                            </a:solidFill>
                            <a:latin typeface="Cambria Math" panose="02040503050406030204" pitchFamily="18" charset="0"/>
                            <a:cs typeface="Cambria Math" panose="02040503050406030204" pitchFamily="18" charset="0"/>
                          </a:rPr>
                          <m:t>𝒇</m:t>
                        </m:r>
                        <m:r>
                          <a:rPr lang="zh-CN" altLang="en-US" b="1" i="1">
                            <a:solidFill>
                              <a:schemeClr val="bg1"/>
                            </a:solidFill>
                            <a:latin typeface="Cambria Math" panose="02040503050406030204" pitchFamily="18" charset="0"/>
                            <a:ea typeface="MS Mincho" charset="0"/>
                            <a:cs typeface="Cambria Math" panose="02040503050406030204" pitchFamily="18" charset="0"/>
                          </a:rPr>
                          <m:t>(</m:t>
                        </m:r>
                        <m:nary>
                          <m:naryPr>
                            <m:chr m:val="∑"/>
                            <m:ctrlPr>
                              <a:rPr lang="zh-CN" altLang="en-US" b="1" i="1">
                                <a:solidFill>
                                  <a:schemeClr val="bg1"/>
                                </a:solidFill>
                                <a:latin typeface="Cambria Math" panose="02040503050406030204" pitchFamily="18" charset="0"/>
                                <a:cs typeface="Cambria Math" panose="02040503050406030204" pitchFamily="18" charset="0"/>
                              </a:rPr>
                            </m:ctrlPr>
                          </m:naryPr>
                          <m:sub>
                            <m:r>
                              <a:rPr lang="zh-CN" altLang="en-US" b="1" i="1">
                                <a:solidFill>
                                  <a:schemeClr val="bg1"/>
                                </a:solidFill>
                                <a:latin typeface="Cambria Math" panose="02040503050406030204" pitchFamily="18" charset="0"/>
                                <a:cs typeface="Cambria Math" panose="02040503050406030204" pitchFamily="18" charset="0"/>
                              </a:rPr>
                              <m:t>𝒋</m:t>
                            </m:r>
                            <m:r>
                              <a:rPr lang="zh-CN" altLang="en-US" b="1" i="1">
                                <a:solidFill>
                                  <a:schemeClr val="bg1"/>
                                </a:solidFill>
                                <a:latin typeface="Cambria Math" panose="02040503050406030204" pitchFamily="18" charset="0"/>
                                <a:ea typeface="MS Mincho" charset="0"/>
                                <a:cs typeface="Cambria Math" panose="02040503050406030204" pitchFamily="18" charset="0"/>
                              </a:rPr>
                              <m:t>=</m:t>
                            </m:r>
                            <m:r>
                              <a:rPr lang="zh-CN" altLang="en-US" b="1" i="1">
                                <a:solidFill>
                                  <a:schemeClr val="bg1"/>
                                </a:solidFill>
                                <a:latin typeface="Cambria Math" panose="02040503050406030204" pitchFamily="18" charset="0"/>
                                <a:ea typeface="MS Mincho" charset="0"/>
                                <a:cs typeface="Cambria Math" panose="02040503050406030204" pitchFamily="18" charset="0"/>
                              </a:rPr>
                              <m:t>𝟎</m:t>
                            </m:r>
                          </m:sub>
                          <m:sup>
                            <m:sSub>
                              <m:sSubPr>
                                <m:ctrlPr>
                                  <a:rPr lang="zh-CN" altLang="en-US" b="1" i="1" smtClean="0">
                                    <a:solidFill>
                                      <a:schemeClr val="bg1"/>
                                    </a:solidFill>
                                    <a:latin typeface="Cambria Math" panose="02040503050406030204" pitchFamily="18" charset="0"/>
                                    <a:cs typeface="Cambria Math" panose="02040503050406030204" pitchFamily="18" charset="0"/>
                                  </a:rPr>
                                </m:ctrlPr>
                              </m:sSubPr>
                              <m:e>
                                <m:sSub>
                                  <m:sSubPr>
                                    <m:ctrlPr>
                                      <a:rPr lang="zh-CN" altLang="en-US" b="1" i="1">
                                        <a:solidFill>
                                          <a:schemeClr val="bg1"/>
                                        </a:solidFill>
                                        <a:latin typeface="Cambria Math" panose="02040503050406030204" pitchFamily="18" charset="0"/>
                                        <a:cs typeface="Cambria Math" panose="02040503050406030204" pitchFamily="18" charset="0"/>
                                      </a:rPr>
                                    </m:ctrlPr>
                                  </m:sSubPr>
                                  <m:e>
                                    <m:r>
                                      <a:rPr lang="zh-CN" altLang="en-US" b="1" i="1">
                                        <a:solidFill>
                                          <a:schemeClr val="bg1"/>
                                        </a:solidFill>
                                        <a:latin typeface="Cambria Math" panose="02040503050406030204" pitchFamily="18" charset="0"/>
                                        <a:cs typeface="Cambria Math" panose="02040503050406030204" pitchFamily="18" charset="0"/>
                                      </a:rPr>
                                      <m:t>𝒏</m:t>
                                    </m:r>
                                  </m:e>
                                  <m:sub>
                                    <m:r>
                                      <a:rPr lang="zh-CN" altLang="en-US" b="1" i="1">
                                        <a:solidFill>
                                          <a:schemeClr val="bg1"/>
                                        </a:solidFill>
                                        <a:latin typeface="Cambria Math" panose="02040503050406030204" pitchFamily="18" charset="0"/>
                                        <a:cs typeface="Cambria Math" panose="02040503050406030204" pitchFamily="18" charset="0"/>
                                      </a:rPr>
                                      <m:t>𝒒</m:t>
                                    </m:r>
                                    <m:r>
                                      <a:rPr lang="en-US" altLang="zh-CN" b="1" i="1" smtClean="0">
                                        <a:solidFill>
                                          <a:schemeClr val="bg1"/>
                                        </a:solidFill>
                                        <a:latin typeface="Cambria Math" panose="02040503050406030204" pitchFamily="18" charset="0"/>
                                        <a:ea typeface="MS Mincho" charset="0"/>
                                        <a:cs typeface="Cambria Math" panose="02040503050406030204" pitchFamily="18" charset="0"/>
                                      </a:rPr>
                                      <m:t>−</m:t>
                                    </m:r>
                                    <m:r>
                                      <a:rPr lang="en-US" altLang="zh-CN" b="1" i="1" smtClean="0">
                                        <a:solidFill>
                                          <a:schemeClr val="bg1"/>
                                        </a:solidFill>
                                        <a:latin typeface="Cambria Math" panose="02040503050406030204" pitchFamily="18" charset="0"/>
                                        <a:ea typeface="MS Mincho" charset="0"/>
                                        <a:cs typeface="Cambria Math" panose="02040503050406030204" pitchFamily="18" charset="0"/>
                                      </a:rPr>
                                      <m:t>𝟏</m:t>
                                    </m:r>
                                  </m:sub>
                                </m:sSub>
                              </m:e>
                              <m:sub>
                                <m:r>
                                  <a:rPr lang="en-US" altLang="zh-CN" b="1" i="1" smtClean="0">
                                    <a:solidFill>
                                      <a:schemeClr val="bg1"/>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b="1" i="1">
                                    <a:solidFill>
                                      <a:schemeClr val="bg1"/>
                                    </a:solidFill>
                                    <a:latin typeface="Cambria Math" panose="02040503050406030204" pitchFamily="18" charset="0"/>
                                    <a:cs typeface="Cambria Math" panose="02040503050406030204" pitchFamily="18" charset="0"/>
                                  </a:rPr>
                                </m:ctrlPr>
                              </m:sSubSupPr>
                              <m:e>
                                <m:r>
                                  <a:rPr lang="zh-CN" altLang="en-US" b="1" i="1">
                                    <a:solidFill>
                                      <a:schemeClr val="bg1"/>
                                    </a:solidFill>
                                    <a:latin typeface="Cambria Math" panose="02040503050406030204" pitchFamily="18" charset="0"/>
                                    <a:cs typeface="Cambria Math" panose="02040503050406030204" pitchFamily="18" charset="0"/>
                                  </a:rPr>
                                  <m:t>𝒘</m:t>
                                </m:r>
                              </m:e>
                              <m:sub>
                                <m:r>
                                  <a:rPr lang="zh-CN" altLang="en-US" b="1" i="1">
                                    <a:solidFill>
                                      <a:schemeClr val="bg1"/>
                                    </a:solidFill>
                                    <a:latin typeface="Cambria Math" panose="02040503050406030204" pitchFamily="18" charset="0"/>
                                    <a:cs typeface="Cambria Math" panose="02040503050406030204" pitchFamily="18" charset="0"/>
                                  </a:rPr>
                                  <m:t>𝒊𝒋</m:t>
                                </m:r>
                              </m:sub>
                              <m:sup>
                                <m:r>
                                  <a:rPr lang="zh-CN" altLang="en-US" b="1" i="1">
                                    <a:solidFill>
                                      <a:schemeClr val="bg1"/>
                                    </a:solidFill>
                                    <a:latin typeface="Cambria Math" panose="02040503050406030204" pitchFamily="18" charset="0"/>
                                    <a:ea typeface="MS Mincho" charset="0"/>
                                    <a:cs typeface="Cambria Math" panose="02040503050406030204" pitchFamily="18" charset="0"/>
                                  </a:rPr>
                                  <m:t>(</m:t>
                                </m:r>
                                <m:r>
                                  <a:rPr lang="en-US" altLang="zh-CN" b="1" i="1">
                                    <a:solidFill>
                                      <a:schemeClr val="bg1"/>
                                    </a:solidFill>
                                    <a:latin typeface="Cambria Math" panose="02040503050406030204" pitchFamily="18" charset="0"/>
                                    <a:cs typeface="Cambria Math" panose="02040503050406030204" pitchFamily="18" charset="0"/>
                                  </a:rPr>
                                  <m:t>𝟐</m:t>
                                </m:r>
                                <m:r>
                                  <a:rPr lang="zh-CN" altLang="en-US" b="1" i="1">
                                    <a:solidFill>
                                      <a:schemeClr val="bg1"/>
                                    </a:solidFill>
                                    <a:latin typeface="Cambria Math" panose="02040503050406030204" pitchFamily="18" charset="0"/>
                                    <a:ea typeface="MS Mincho" charset="0"/>
                                    <a:cs typeface="Cambria Math" panose="02040503050406030204" pitchFamily="18" charset="0"/>
                                  </a:rPr>
                                  <m:t>)</m:t>
                                </m:r>
                              </m:sup>
                            </m:sSubSup>
                          </m:e>
                        </m:nary>
                        <m:r>
                          <a:rPr lang="zh-CN" altLang="en-US" b="1" i="1">
                            <a:solidFill>
                              <a:srgbClr val="7030A0"/>
                            </a:solidFill>
                            <a:latin typeface="Cambria Math" panose="02040503050406030204" pitchFamily="18" charset="0"/>
                            <a:cs typeface="Cambria Math" panose="02040503050406030204" pitchFamily="18" charset="0"/>
                          </a:rPr>
                          <m:t>𝒇</m:t>
                        </m:r>
                        <m:r>
                          <a:rPr lang="zh-CN" altLang="en-US" b="1" i="1">
                            <a:solidFill>
                              <a:srgbClr val="7030A0"/>
                            </a:solidFill>
                            <a:latin typeface="Cambria Math" panose="02040503050406030204" pitchFamily="18" charset="0"/>
                            <a:ea typeface="MS Mincho" charset="0"/>
                            <a:cs typeface="Cambria Math" panose="02040503050406030204" pitchFamily="18" charset="0"/>
                          </a:rPr>
                          <m:t>(</m:t>
                        </m:r>
                        <m:nary>
                          <m:naryPr>
                            <m:chr m:val="∑"/>
                            <m:ctrlPr>
                              <a:rPr lang="zh-CN" altLang="en-US" b="1" i="1">
                                <a:solidFill>
                                  <a:srgbClr val="7030A0"/>
                                </a:solidFill>
                                <a:latin typeface="Cambria Math" panose="02040503050406030204" pitchFamily="18" charset="0"/>
                                <a:cs typeface="Cambria Math" panose="02040503050406030204" pitchFamily="18" charset="0"/>
                              </a:rPr>
                            </m:ctrlPr>
                          </m:naryPr>
                          <m:sub>
                            <m:r>
                              <a:rPr lang="zh-CN" altLang="en-US" b="1" i="1">
                                <a:solidFill>
                                  <a:srgbClr val="7030A0"/>
                                </a:solidFill>
                                <a:latin typeface="Cambria Math" panose="02040503050406030204" pitchFamily="18" charset="0"/>
                                <a:cs typeface="Cambria Math" panose="02040503050406030204" pitchFamily="18" charset="0"/>
                              </a:rPr>
                              <m:t>𝒋</m:t>
                            </m:r>
                            <m:r>
                              <a:rPr lang="zh-CN" altLang="en-US" b="1" i="1">
                                <a:solidFill>
                                  <a:srgbClr val="7030A0"/>
                                </a:solidFill>
                                <a:latin typeface="Cambria Math" panose="02040503050406030204" pitchFamily="18" charset="0"/>
                                <a:ea typeface="MS Mincho" charset="0"/>
                                <a:cs typeface="Cambria Math" panose="02040503050406030204" pitchFamily="18" charset="0"/>
                              </a:rPr>
                              <m:t>=</m:t>
                            </m:r>
                            <m:r>
                              <a:rPr lang="zh-CN" altLang="en-US" b="1" i="1">
                                <a:solidFill>
                                  <a:srgbClr val="7030A0"/>
                                </a:solidFill>
                                <a:latin typeface="Cambria Math" panose="02040503050406030204" pitchFamily="18" charset="0"/>
                                <a:ea typeface="MS Mincho" charset="0"/>
                                <a:cs typeface="Cambria Math" panose="02040503050406030204" pitchFamily="18" charset="0"/>
                              </a:rPr>
                              <m:t>𝟎</m:t>
                            </m:r>
                          </m:sub>
                          <m:sup>
                            <m:sSub>
                              <m:sSubPr>
                                <m:ctrlPr>
                                  <a:rPr lang="zh-CN" altLang="en-US" b="1" i="1" smtClean="0">
                                    <a:solidFill>
                                      <a:srgbClr val="7030A0"/>
                                    </a:solidFill>
                                    <a:latin typeface="Cambria Math" panose="02040503050406030204" pitchFamily="18" charset="0"/>
                                    <a:cs typeface="Cambria Math" panose="02040503050406030204" pitchFamily="18" charset="0"/>
                                  </a:rPr>
                                </m:ctrlPr>
                              </m:sSubPr>
                              <m:e>
                                <m:sSub>
                                  <m:sSubPr>
                                    <m:ctrlPr>
                                      <a:rPr lang="zh-CN" altLang="en-US" b="1" i="1">
                                        <a:solidFill>
                                          <a:srgbClr val="7030A0"/>
                                        </a:solidFill>
                                        <a:latin typeface="Cambria Math" panose="02040503050406030204" pitchFamily="18" charset="0"/>
                                        <a:cs typeface="Cambria Math" panose="02040503050406030204" pitchFamily="18" charset="0"/>
                                      </a:rPr>
                                    </m:ctrlPr>
                                  </m:sSubPr>
                                  <m:e>
                                    <m:r>
                                      <a:rPr lang="zh-CN" altLang="en-US" b="1" i="1">
                                        <a:solidFill>
                                          <a:srgbClr val="7030A0"/>
                                        </a:solidFill>
                                        <a:latin typeface="Cambria Math" panose="02040503050406030204" pitchFamily="18" charset="0"/>
                                        <a:cs typeface="Cambria Math" panose="02040503050406030204" pitchFamily="18" charset="0"/>
                                      </a:rPr>
                                      <m:t>𝒏</m:t>
                                    </m:r>
                                  </m:e>
                                  <m:sub>
                                    <m:r>
                                      <a:rPr lang="zh-CN" altLang="en-US" b="1" i="1">
                                        <a:solidFill>
                                          <a:srgbClr val="7030A0"/>
                                        </a:solidFill>
                                        <a:latin typeface="Cambria Math" panose="02040503050406030204" pitchFamily="18" charset="0"/>
                                        <a:cs typeface="Cambria Math" panose="02040503050406030204" pitchFamily="18" charset="0"/>
                                      </a:rPr>
                                      <m:t>𝒒</m:t>
                                    </m:r>
                                    <m:r>
                                      <a:rPr lang="en-US" altLang="zh-CN" b="1" i="1" smtClean="0">
                                        <a:solidFill>
                                          <a:srgbClr val="7030A0"/>
                                        </a:solidFill>
                                        <a:latin typeface="Cambria Math" panose="02040503050406030204" pitchFamily="18" charset="0"/>
                                        <a:ea typeface="MS Mincho" charset="0"/>
                                        <a:cs typeface="Cambria Math" panose="02040503050406030204" pitchFamily="18" charset="0"/>
                                      </a:rPr>
                                      <m:t>−</m:t>
                                    </m:r>
                                    <m:r>
                                      <a:rPr lang="en-US" altLang="zh-CN" b="1" i="1" smtClean="0">
                                        <a:solidFill>
                                          <a:srgbClr val="7030A0"/>
                                        </a:solidFill>
                                        <a:latin typeface="Cambria Math" panose="02040503050406030204" pitchFamily="18" charset="0"/>
                                        <a:ea typeface="MS Mincho" charset="0"/>
                                        <a:cs typeface="Cambria Math" panose="02040503050406030204" pitchFamily="18" charset="0"/>
                                      </a:rPr>
                                      <m:t>𝟏</m:t>
                                    </m:r>
                                  </m:sub>
                                </m:sSub>
                              </m:e>
                              <m:sub>
                                <m:r>
                                  <a:rPr lang="en-US" altLang="zh-CN" b="1" i="1" smtClean="0">
                                    <a:solidFill>
                                      <a:srgbClr val="7030A0"/>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b="1" i="1">
                                    <a:gradFill>
                                      <a:gsLst>
                                        <a:gs pos="96000">
                                          <a:srgbClr val="FDBE29"/>
                                        </a:gs>
                                        <a:gs pos="0">
                                          <a:srgbClr val="FFDC90"/>
                                        </a:gs>
                                      </a:gsLst>
                                      <a:path path="circle">
                                        <a:fillToRect t="100000" r="100000"/>
                                      </a:path>
                                      <a:tileRect l="-100000" b="-100000"/>
                                    </a:gradFill>
                                    <a:latin typeface="Cambria Math" panose="02040503050406030204" pitchFamily="18" charset="0"/>
                                    <a:cs typeface="Cambria Math" panose="02040503050406030204" pitchFamily="18" charset="0"/>
                                  </a:rPr>
                                </m:ctrlPr>
                              </m:sSubSupPr>
                              <m:e>
                                <m:r>
                                  <a:rPr lang="zh-CN" altLang="en-US" b="1" i="1">
                                    <a:gradFill>
                                      <a:gsLst>
                                        <a:gs pos="96000">
                                          <a:srgbClr val="FDBE29"/>
                                        </a:gs>
                                        <a:gs pos="0">
                                          <a:srgbClr val="FFDC90"/>
                                        </a:gs>
                                      </a:gsLst>
                                      <a:path path="circle">
                                        <a:fillToRect t="100000" r="100000"/>
                                      </a:path>
                                      <a:tileRect l="-100000" b="-100000"/>
                                    </a:gradFill>
                                    <a:latin typeface="Cambria Math" panose="02040503050406030204" pitchFamily="18" charset="0"/>
                                    <a:cs typeface="Cambria Math" panose="02040503050406030204" pitchFamily="18" charset="0"/>
                                  </a:rPr>
                                  <m:t>𝒘</m:t>
                                </m:r>
                              </m:e>
                              <m:sub>
                                <m:r>
                                  <a:rPr lang="zh-CN" altLang="en-US" b="1" i="1">
                                    <a:gradFill>
                                      <a:gsLst>
                                        <a:gs pos="96000">
                                          <a:srgbClr val="FDBE29"/>
                                        </a:gs>
                                        <a:gs pos="0">
                                          <a:srgbClr val="FFDC90"/>
                                        </a:gs>
                                      </a:gsLst>
                                      <a:path path="circle">
                                        <a:fillToRect t="100000" r="100000"/>
                                      </a:path>
                                      <a:tileRect l="-100000" b="-100000"/>
                                    </a:gradFill>
                                    <a:latin typeface="Cambria Math" panose="02040503050406030204" pitchFamily="18" charset="0"/>
                                    <a:cs typeface="Cambria Math" panose="02040503050406030204" pitchFamily="18" charset="0"/>
                                  </a:rPr>
                                  <m:t>𝒊𝒋</m:t>
                                </m:r>
                              </m:sub>
                              <m:sup>
                                <m:r>
                                  <a:rPr lang="zh-CN" altLang="en-US" b="1" i="1">
                                    <a:gradFill>
                                      <a:gsLst>
                                        <a:gs pos="96000">
                                          <a:srgbClr val="FDBE29"/>
                                        </a:gs>
                                        <a:gs pos="0">
                                          <a:srgbClr val="FFDC90"/>
                                        </a:gs>
                                      </a:gsLst>
                                      <a:path path="circle">
                                        <a:fillToRect t="100000" r="100000"/>
                                      </a:path>
                                      <a:tileRect l="-100000" b="-100000"/>
                                    </a:gradFill>
                                    <a:latin typeface="Cambria Math" panose="02040503050406030204" pitchFamily="18" charset="0"/>
                                    <a:ea typeface="MS Mincho" charset="0"/>
                                    <a:cs typeface="Cambria Math" panose="02040503050406030204" pitchFamily="18" charset="0"/>
                                  </a:rPr>
                                  <m:t>(</m:t>
                                </m:r>
                                <m:r>
                                  <a:rPr lang="en-US" altLang="zh-CN" b="1" i="1">
                                    <a:gradFill>
                                      <a:gsLst>
                                        <a:gs pos="96000">
                                          <a:srgbClr val="FDBE29"/>
                                        </a:gs>
                                        <a:gs pos="0">
                                          <a:srgbClr val="FFDC90"/>
                                        </a:gs>
                                      </a:gsLst>
                                      <a:path path="circle">
                                        <a:fillToRect t="100000" r="100000"/>
                                      </a:path>
                                      <a:tileRect l="-100000" b="-100000"/>
                                    </a:gradFill>
                                    <a:latin typeface="Cambria Math" panose="02040503050406030204" pitchFamily="18" charset="0"/>
                                    <a:cs typeface="Cambria Math" panose="02040503050406030204" pitchFamily="18" charset="0"/>
                                  </a:rPr>
                                  <m:t>𝟏</m:t>
                                </m:r>
                                <m:r>
                                  <a:rPr lang="zh-CN" altLang="en-US" b="1" i="1">
                                    <a:gradFill>
                                      <a:gsLst>
                                        <a:gs pos="96000">
                                          <a:srgbClr val="FDBE29"/>
                                        </a:gs>
                                        <a:gs pos="0">
                                          <a:srgbClr val="FFDC90"/>
                                        </a:gs>
                                      </a:gsLst>
                                      <a:path path="circle">
                                        <a:fillToRect t="100000" r="100000"/>
                                      </a:path>
                                      <a:tileRect l="-100000" b="-100000"/>
                                    </a:gradFill>
                                    <a:latin typeface="Cambria Math" panose="02040503050406030204" pitchFamily="18" charset="0"/>
                                    <a:ea typeface="MS Mincho" charset="0"/>
                                    <a:cs typeface="Cambria Math" panose="02040503050406030204" pitchFamily="18" charset="0"/>
                                  </a:rPr>
                                  <m:t>)</m:t>
                                </m:r>
                              </m:sup>
                            </m:sSubSup>
                          </m:e>
                        </m:nary>
                        <m:sSubSup>
                          <m:sSubSupPr>
                            <m:ctrlPr>
                              <a:rPr lang="zh-CN" altLang="en-US" b="1" i="1">
                                <a:solidFill>
                                  <a:srgbClr val="7030A0"/>
                                </a:solidFill>
                                <a:latin typeface="Cambria Math" panose="02040503050406030204" pitchFamily="18" charset="0"/>
                                <a:cs typeface="Cambria Math" panose="02040503050406030204" pitchFamily="18" charset="0"/>
                              </a:rPr>
                            </m:ctrlPr>
                          </m:sSubSupPr>
                          <m:e>
                            <m:r>
                              <a:rPr lang="zh-CN" altLang="en-US" b="1" i="1">
                                <a:solidFill>
                                  <a:srgbClr val="7030A0"/>
                                </a:solidFill>
                                <a:latin typeface="Cambria Math" panose="02040503050406030204" pitchFamily="18" charset="0"/>
                                <a:cs typeface="Cambria Math" panose="02040503050406030204" pitchFamily="18" charset="0"/>
                              </a:rPr>
                              <m:t>𝒙</m:t>
                            </m:r>
                          </m:e>
                          <m:sub>
                            <m:r>
                              <a:rPr lang="zh-CN" altLang="en-US" b="1" i="1">
                                <a:solidFill>
                                  <a:srgbClr val="7030A0"/>
                                </a:solidFill>
                                <a:latin typeface="Cambria Math" panose="02040503050406030204" pitchFamily="18" charset="0"/>
                                <a:cs typeface="Cambria Math" panose="02040503050406030204" pitchFamily="18" charset="0"/>
                              </a:rPr>
                              <m:t>𝒋</m:t>
                            </m:r>
                          </m:sub>
                          <m:sup>
                            <m:r>
                              <a:rPr lang="zh-CN" altLang="en-US" b="1" i="1">
                                <a:solidFill>
                                  <a:srgbClr val="7030A0"/>
                                </a:solidFill>
                                <a:latin typeface="Cambria Math" panose="02040503050406030204" pitchFamily="18" charset="0"/>
                                <a:ea typeface="MS Mincho" charset="0"/>
                                <a:cs typeface="Cambria Math" panose="02040503050406030204" pitchFamily="18" charset="0"/>
                              </a:rPr>
                              <m:t>(</m:t>
                            </m:r>
                            <m:r>
                              <a:rPr lang="en-US" altLang="zh-CN" b="1" i="1">
                                <a:solidFill>
                                  <a:srgbClr val="7030A0"/>
                                </a:solidFill>
                                <a:latin typeface="Cambria Math" panose="02040503050406030204" pitchFamily="18" charset="0"/>
                                <a:ea typeface="MS Mincho" charset="0"/>
                                <a:cs typeface="Cambria Math" panose="02040503050406030204" pitchFamily="18" charset="0"/>
                              </a:rPr>
                              <m:t>𝟎</m:t>
                            </m:r>
                            <m:r>
                              <a:rPr lang="zh-CN" altLang="en-US" b="1" i="1">
                                <a:solidFill>
                                  <a:srgbClr val="7030A0"/>
                                </a:solidFill>
                                <a:latin typeface="Cambria Math" panose="02040503050406030204" pitchFamily="18" charset="0"/>
                                <a:ea typeface="MS Mincho" charset="0"/>
                                <a:cs typeface="Cambria Math" panose="02040503050406030204" pitchFamily="18" charset="0"/>
                              </a:rPr>
                              <m:t>)</m:t>
                            </m:r>
                          </m:sup>
                        </m:sSubSup>
                        <m:r>
                          <a:rPr lang="zh-CN" altLang="en-US" b="1" i="1">
                            <a:solidFill>
                              <a:srgbClr val="7030A0"/>
                            </a:solidFill>
                            <a:latin typeface="Cambria Math" panose="02040503050406030204" pitchFamily="18" charset="0"/>
                            <a:ea typeface="MS Mincho" charset="0"/>
                            <a:cs typeface="Cambria Math" panose="02040503050406030204" pitchFamily="18" charset="0"/>
                          </a:rPr>
                          <m:t>)</m:t>
                        </m:r>
                        <m:r>
                          <a:rPr lang="zh-CN" altLang="en-US" b="1" i="1">
                            <a:solidFill>
                              <a:schemeClr val="bg1"/>
                            </a:solidFill>
                            <a:latin typeface="Cambria Math" panose="02040503050406030204" pitchFamily="18" charset="0"/>
                            <a:ea typeface="MS Mincho" charset="0"/>
                            <a:cs typeface="Cambria Math" panose="02040503050406030204" pitchFamily="18" charset="0"/>
                          </a:rPr>
                          <m:t>)</m:t>
                        </m:r>
                        <m:sSup>
                          <m:sSupPr>
                            <m:ctrlP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ctrlPr>
                          </m:sSupPr>
                          <m:e>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e>
                          <m:sup>
                            <m:r>
                              <a:rPr kumimoji="0" lang="zh-CN" altLang="en-US" b="0" i="1" u="none" strike="noStrike" kern="1200" cap="none" spc="0" normalizeH="0" baseline="0" noProof="0">
                                <a:ln>
                                  <a:noFill/>
                                </a:ln>
                                <a:solidFill>
                                  <a:schemeClr val="bg1"/>
                                </a:solidFill>
                                <a:effectLst/>
                                <a:uLnTx/>
                                <a:uFillTx/>
                                <a:latin typeface="Cambria Math" panose="02040503050406030204" pitchFamily="18" charset="0"/>
                                <a:cs typeface="+mn-cs"/>
                              </a:rPr>
                              <m:t>2</m:t>
                            </m:r>
                          </m:sup>
                        </m:sSup>
                      </m:e>
                    </m:nary>
                  </m:oMath>
                </a14:m>
                <a:endParaRPr kumimoji="0" lang="en-US" altLang="zh-CN" sz="2400" b="0" i="1" u="none" strike="noStrike" kern="1200" cap="none" spc="0" normalizeH="0" baseline="0" noProof="0" dirty="0">
                  <a:ln>
                    <a:noFill/>
                  </a:ln>
                  <a:solidFill>
                    <a:schemeClr val="bg1"/>
                  </a:solidFill>
                  <a:effectLst/>
                  <a:uLnTx/>
                  <a:uFillTx/>
                  <a:latin typeface="Cambria Math" panose="02040503050406030204" pitchFamily="18" charset="0"/>
                  <a:ea typeface="宋体" pitchFamily="2" charset="-122"/>
                  <a:cs typeface="Cambria Math" panose="02040503050406030204" pitchFamily="18" charset="0"/>
                </a:endParaRPr>
              </a:p>
            </p:txBody>
          </p:sp>
        </mc:Choice>
        <mc:Fallback>
          <p:sp>
            <p:nvSpPr>
              <p:cNvPr id="12" name="Object 7"/>
              <p:cNvSpPr txBox="1">
                <a:spLocks noRot="1" noChangeAspect="1" noMove="1" noResize="1" noEditPoints="1" noAdjustHandles="1" noChangeArrowheads="1" noChangeShapeType="1" noTextEdit="1"/>
              </p:cNvSpPr>
              <p:nvPr/>
            </p:nvSpPr>
            <p:spPr bwMode="auto">
              <a:xfrm>
                <a:off x="4464050" y="2041525"/>
                <a:ext cx="8023225" cy="2094865"/>
              </a:xfrm>
              <a:prstGeom prst="rect">
                <a:avLst/>
              </a:prstGeom>
              <a:blipFill rotWithShape="1">
                <a:blip r:embed="rId11"/>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867400" y="5198110"/>
                <a:ext cx="6096000" cy="1186815"/>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a:ln>
                            <a:noFill/>
                          </a:ln>
                          <a:solidFill>
                            <a:srgbClr val="00B0F0"/>
                          </a:solidFill>
                          <a:effectLst/>
                          <a:uLnTx/>
                          <a:uFillTx/>
                          <a:latin typeface="Cambria Math" panose="02040503050406030204" pitchFamily="18" charset="0"/>
                          <a:ea typeface="MS Mincho" charset="0"/>
                          <a:cs typeface="Cambria Math" panose="02040503050406030204" pitchFamily="18" charset="0"/>
                        </a:rPr>
                        <m:t>=</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nary>
                        <m:naryPr>
                          <m:chr m:val="∑"/>
                          <m:ctrlP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ctrlPr>
                        </m:naryPr>
                        <m:sub>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𝑘</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1</m:t>
                          </m:r>
                        </m:sub>
                        <m:sup>
                          <m:sSub>
                            <m:sSubPr>
                              <m:ctrlP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𝑛</m:t>
                              </m:r>
                            </m:e>
                            <m:sub>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𝑄</m:t>
                              </m:r>
                            </m:sub>
                          </m:sSub>
                        </m:sup>
                        <m:e>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b="0" i="1" u="none" strike="noStrike" kern="1200" cap="none" spc="0" normalizeH="0" baseline="0" noProof="0">
                                  <a:ln>
                                    <a:noFill/>
                                  </a:ln>
                                  <a:solidFill>
                                    <a:srgbClr val="FF0000"/>
                                  </a:solidFill>
                                  <a:effectLst/>
                                  <a:uLnTx/>
                                  <a:uFillTx/>
                                  <a:latin typeface="Cambria Math" panose="02040503050406030204" pitchFamily="18" charset="0"/>
                                  <a:cs typeface="+mn-cs"/>
                                </a:rPr>
                                <m:t>𝑦</m:t>
                              </m:r>
                            </m:e>
                            <m:sub>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Sub>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𝑝𝑖</m:t>
                              </m:r>
                            </m:sub>
                            <m:sup>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b="0" i="1" u="none" strike="noStrike" kern="1200" cap="none" spc="0" normalizeH="0" baseline="0" noProof="0">
                                  <a:ln>
                                    <a:noFill/>
                                  </a:ln>
                                  <a:solidFill>
                                    <a:srgbClr val="FF0000"/>
                                  </a:solidFill>
                                  <a:effectLst/>
                                  <a:uLnTx/>
                                  <a:uFillTx/>
                                  <a:latin typeface="Cambria Math" panose="02040503050406030204" pitchFamily="18" charset="0"/>
                                  <a:cs typeface="+mn-cs"/>
                                </a:rPr>
                                <m:t>2</m:t>
                              </m:r>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t>𝑓</m:t>
                          </m:r>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t>′(</m:t>
                          </m:r>
                          <m:sSubSup>
                            <m:sSubSupPr>
                              <m:ctrlP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ctrlPr>
                            </m:sSubSupPr>
                            <m:e>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t>𝑠</m:t>
                              </m:r>
                            </m:e>
                            <m:sub>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t>𝑝</m:t>
                              </m:r>
                              <m:r>
                                <a:rPr kumimoji="0" lang="en-US" altLang="zh-CN" b="0" i="1" u="none" strike="noStrike" kern="1200" cap="none" spc="0" normalizeH="0" baseline="0" noProof="0">
                                  <a:ln>
                                    <a:noFill/>
                                  </a:ln>
                                  <a:solidFill>
                                    <a:srgbClr val="00B050"/>
                                  </a:solidFill>
                                  <a:effectLst/>
                                  <a:uLnTx/>
                                  <a:uFillTx/>
                                  <a:latin typeface="Cambria Math" panose="02040503050406030204" pitchFamily="18" charset="0"/>
                                  <a:cs typeface="+mn-cs"/>
                                </a:rPr>
                                <m:t>𝑘</m:t>
                              </m:r>
                            </m:sub>
                            <m:sup>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t>(</m:t>
                              </m:r>
                              <m:r>
                                <a:rPr kumimoji="0" lang="en-US" altLang="zh-CN" b="0" i="1" u="none" strike="noStrike" kern="1200" cap="none" spc="0" normalizeH="0" baseline="0" noProof="0">
                                  <a:ln>
                                    <a:noFill/>
                                  </a:ln>
                                  <a:solidFill>
                                    <a:srgbClr val="00B050"/>
                                  </a:solidFill>
                                  <a:effectLst/>
                                  <a:uLnTx/>
                                  <a:uFillTx/>
                                  <a:latin typeface="Cambria Math" panose="02040503050406030204" pitchFamily="18" charset="0"/>
                                  <a:cs typeface="+mn-cs"/>
                                </a:rPr>
                                <m:t>2</m:t>
                              </m:r>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cs typeface="+mn-cs"/>
                                </a:rPr>
                                <m:t>)</m:t>
                              </m:r>
                            </m:sup>
                          </m:sSubSup>
                          <m:r>
                            <a:rPr kumimoji="0" lang="zh-CN" altLang="en-US" b="0" i="1" u="none" strike="noStrike" kern="1200" cap="none" spc="0" normalizeH="0" baseline="0" noProof="0">
                              <a:ln>
                                <a:noFill/>
                              </a:ln>
                              <a:solidFill>
                                <a:srgbClr val="00B050"/>
                              </a:solidFill>
                              <a:effectLst/>
                              <a:uLnTx/>
                              <a:uFillTx/>
                              <a:latin typeface="Cambria Math" panose="02040503050406030204" pitchFamily="18" charset="0"/>
                              <a:ea typeface="MS Mincho" charset="0"/>
                              <a:cs typeface="Cambria Math" panose="02040503050406030204" pitchFamily="18" charset="0"/>
                            </a:rPr>
                            <m:t>)</m:t>
                          </m:r>
                          <m:sSubSup>
                            <m:sSubSupPr>
                              <m:ctrlP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𝑤</m:t>
                              </m:r>
                            </m:e>
                            <m:sub>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𝑘𝑖</m:t>
                              </m:r>
                            </m:sub>
                            <m:sup>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b="0" i="1" u="none" strike="noStrike" kern="1200" cap="none" spc="0" normalizeH="0" baseline="0" noProof="0">
                                  <a:ln>
                                    <a:noFill/>
                                  </a:ln>
                                  <a:solidFill>
                                    <a:srgbClr val="00B0F0"/>
                                  </a:solidFill>
                                  <a:effectLst/>
                                  <a:uLnTx/>
                                  <a:uFillTx/>
                                  <a:latin typeface="Cambria Math" panose="02040503050406030204" pitchFamily="18" charset="0"/>
                                  <a:cs typeface="+mn-cs"/>
                                </a:rPr>
                                <m:t>2</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e>
                      </m:nary>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𝑓</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sSubSup>
                        <m:sSubSupPr>
                          <m:ctrlP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ctrlPr>
                        </m:sSubSupPr>
                        <m:e>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𝑠</m:t>
                          </m:r>
                        </m:e>
                        <m:sub>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𝑝𝑖</m:t>
                          </m:r>
                        </m:sub>
                        <m:sup>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r>
                            <a:rPr kumimoji="0" lang="en-US" altLang="zh-CN" b="0" i="1" u="none" strike="noStrike" kern="1200" cap="none" spc="0" normalizeH="0" baseline="0" noProof="0">
                              <a:ln>
                                <a:noFill/>
                              </a:ln>
                              <a:solidFill>
                                <a:srgbClr val="00B0F0"/>
                              </a:solidFill>
                              <a:effectLst/>
                              <a:uLnTx/>
                              <a:uFillTx/>
                              <a:latin typeface="Cambria Math" panose="02040503050406030204" pitchFamily="18" charset="0"/>
                              <a:cs typeface="+mn-cs"/>
                            </a:rPr>
                            <m:t>1</m:t>
                          </m:r>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cs typeface="+mn-cs"/>
                            </a:rPr>
                            <m:t>)</m:t>
                          </m:r>
                        </m:sup>
                      </m:sSubSup>
                      <m:r>
                        <a:rPr kumimoji="0" lang="zh-CN" altLang="en-US" b="0" i="1" u="none" strike="noStrike" kern="1200" cap="none" spc="0" normalizeH="0" baseline="0" noProof="0">
                          <a:ln>
                            <a:noFill/>
                          </a:ln>
                          <a:solidFill>
                            <a:srgbClr val="00B0F0"/>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b="0" i="1" u="none" strike="noStrike" kern="1200" cap="none" spc="0" normalizeH="0" baseline="0" noProof="0">
                  <a:ln>
                    <a:noFill/>
                  </a:ln>
                  <a:solidFill>
                    <a:srgbClr val="00B0F0"/>
                  </a:solidFill>
                  <a:effectLst/>
                  <a:uLnTx/>
                  <a:uFillTx/>
                  <a:latin typeface="Cambria Math" panose="02040503050406030204" pitchFamily="18" charset="0"/>
                  <a:ea typeface="MS Mincho" charset="0"/>
                  <a:cs typeface="Cambria Math" panose="020405030504060302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5867400" y="5198110"/>
                <a:ext cx="6096000" cy="1186815"/>
              </a:xfrm>
              <a:prstGeom prst="rect">
                <a:avLst/>
              </a:prstGeom>
              <a:blipFill rotWithShape="1">
                <a:blip r:embed="rId12"/>
                <a:stretch>
                  <a:fillRect/>
                </a:stretch>
              </a:blipFill>
            </p:spPr>
            <p:txBody>
              <a:bodyPr/>
              <a:lstStyle/>
              <a:p>
                <a:r>
                  <a:rPr lang="zh-CN" altLang="en-US">
                    <a:noFill/>
                  </a:rPr>
                  <a:t> </a:t>
                </a:r>
              </a:p>
            </p:txBody>
          </p:sp>
        </mc:Fallback>
      </mc:AlternateContent>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12" grpId="0" bldLvl="0" animBg="1"/>
      <p:bldP spid="11" grpId="0" bldLvl="0" animBg="1"/>
      <p:bldP spid="12" grpId="1" animBg="1"/>
      <p:bldP spid="11" grpId="1" animBg="1"/>
      <p:bldP spid="23" grpId="0" animBg="1"/>
      <p:bldP spid="23" grpId="1" animBg="1"/>
      <p:bldP spid="34" grpId="0"/>
      <p:bldP spid="9" grpId="0" bldLvl="0" animBg="1"/>
      <p:bldP spid="34" grpId="1"/>
      <p:bldP spid="9" grpId="1" animBg="1"/>
      <p:bldP spid="7" grpId="0" bldLvl="0" animBg="1"/>
      <p:bldP spid="7" grpId="1" animBg="1"/>
      <p:bldP spid="13" grpId="0"/>
      <p:bldP spid="13"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5" name="对象 4"/>
          <p:cNvGraphicFramePr/>
          <p:nvPr/>
        </p:nvGraphicFramePr>
        <p:xfrm>
          <a:off x="7496175" y="0"/>
          <a:ext cx="4307840" cy="2410460"/>
        </p:xfrm>
        <a:graphic>
          <a:graphicData uri="http://schemas.openxmlformats.org/presentationml/2006/ole">
            <mc:AlternateContent xmlns:mc="http://schemas.openxmlformats.org/markup-compatibility/2006">
              <mc:Choice xmlns:v="urn:schemas-microsoft-com:vml" Requires="v">
                <p:oleObj spid="_x0000_s6" name="Visio" r:id="rId1" imgW="4688205" imgH="3032760" progId="Visio.Drawing.15">
                  <p:embed/>
                </p:oleObj>
              </mc:Choice>
              <mc:Fallback>
                <p:oleObj name="Visio" r:id="rId1" imgW="4688205" imgH="3032760" progId="Visio.Drawing.15">
                  <p:embed/>
                  <p:pic>
                    <p:nvPicPr>
                      <p:cNvPr id="0" name="对象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0"/>
                        <a:ext cx="4307840" cy="241046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圆角矩形 7"/>
              <p:cNvSpPr/>
              <p:nvPr/>
            </p:nvSpPr>
            <p:spPr>
              <a:xfrm>
                <a:off x="7222490" y="158750"/>
                <a:ext cx="442595" cy="349250"/>
              </a:xfrm>
              <a:prstGeom prst="roundRect">
                <a:avLst>
                  <a:gd name="adj" fmla="val 25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0</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a:xfrm>
                <a:off x="7222490" y="158750"/>
                <a:ext cx="442595" cy="349250"/>
              </a:xfrm>
              <a:prstGeom prst="roundRect">
                <a:avLst>
                  <a:gd name="adj" fmla="val 25454"/>
                </a:avLst>
              </a:prstGeom>
              <a:blipFill rotWithShape="1">
                <a:blip r:embed="rId3"/>
                <a:stretch>
                  <a:fillRect l="-1435" t="-11273" r="-1435" b="-11455"/>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圆角矩形 16"/>
              <p:cNvSpPr/>
              <p:nvPr/>
            </p:nvSpPr>
            <p:spPr>
              <a:xfrm>
                <a:off x="11428095" y="63500"/>
                <a:ext cx="44259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x</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7" name="圆角矩形 16"/>
              <p:cNvSpPr>
                <a:spLocks noRot="1" noChangeAspect="1" noMove="1" noResize="1" noEditPoints="1" noAdjustHandles="1" noChangeArrowheads="1" noChangeShapeType="1" noTextEdit="1"/>
              </p:cNvSpPr>
              <p:nvPr/>
            </p:nvSpPr>
            <p:spPr>
              <a:xfrm>
                <a:off x="11428095" y="63500"/>
                <a:ext cx="442595" cy="349250"/>
              </a:xfrm>
              <a:prstGeom prst="roundRect">
                <a:avLst>
                  <a:gd name="adj" fmla="val 31454"/>
                </a:avLst>
              </a:prstGeom>
              <a:blipFill rotWithShape="1">
                <a:blip r:embed="rId4"/>
                <a:stretch>
                  <a:fillRect l="-1435" t="-11455" r="-1435"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圆角矩形 18"/>
              <p:cNvSpPr/>
              <p:nvPr/>
            </p:nvSpPr>
            <p:spPr>
              <a:xfrm>
                <a:off x="10165715" y="63500"/>
                <a:ext cx="483870"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2</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19" name="圆角矩形 18"/>
              <p:cNvSpPr>
                <a:spLocks noRot="1" noChangeAspect="1" noMove="1" noResize="1" noEditPoints="1" noAdjustHandles="1" noChangeArrowheads="1" noChangeShapeType="1" noTextEdit="1"/>
              </p:cNvSpPr>
              <p:nvPr/>
            </p:nvSpPr>
            <p:spPr>
              <a:xfrm>
                <a:off x="10165715" y="63500"/>
                <a:ext cx="483870" cy="349250"/>
              </a:xfrm>
              <a:prstGeom prst="roundRect">
                <a:avLst>
                  <a:gd name="adj" fmla="val 31454"/>
                </a:avLst>
              </a:prstGeom>
              <a:blipFill rotWithShape="1">
                <a:blip r:embed="rId5"/>
                <a:stretch>
                  <a:fillRect l="-1312" t="-11455" r="-2231"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 25"/>
              <p:cNvSpPr/>
              <p:nvPr/>
            </p:nvSpPr>
            <p:spPr>
              <a:xfrm>
                <a:off x="8801100" y="-40640"/>
                <a:ext cx="586105" cy="349250"/>
              </a:xfrm>
              <a:prstGeom prst="roundRect">
                <a:avLst>
                  <a:gd name="adj" fmla="val 31454"/>
                </a:avLst>
              </a:prstGeom>
              <a:solidFill>
                <a:schemeClr val="bg1"/>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a:solidFill>
                                <a:schemeClr val="tx1"/>
                              </a:solidFill>
                              <a:latin typeface="Cambria Math" panose="02040503050406030204" pitchFamily="18" charset="0"/>
                              <a:cs typeface="Cambria Math" panose="02040503050406030204" pitchFamily="18" charset="0"/>
                            </a:rPr>
                          </m:ctrlPr>
                        </m:sSupPr>
                        <m:e>
                          <m:r>
                            <m:rPr>
                              <m:sty m:val="p"/>
                            </m:rPr>
                            <a:rPr lang="en-US" altLang="zh-CN">
                              <a:solidFill>
                                <a:schemeClr val="tx1"/>
                              </a:solidFill>
                              <a:latin typeface="Cambria Math" panose="02040503050406030204" pitchFamily="18" charset="0"/>
                              <a:cs typeface="Cambria Math" panose="02040503050406030204" pitchFamily="18" charset="0"/>
                            </a:rPr>
                            <m:t>w</m:t>
                          </m:r>
                        </m:e>
                        <m:sup>
                          <m:r>
                            <a:rPr lang="en-US" altLang="zh-CN">
                              <a:solidFill>
                                <a:schemeClr val="tx1"/>
                              </a:solidFill>
                              <a:latin typeface="Cambria Math" panose="02040503050406030204" pitchFamily="18" charset="0"/>
                              <a:cs typeface="Cambria Math" panose="02040503050406030204" pitchFamily="18" charset="0"/>
                            </a:rPr>
                            <m:t>1</m:t>
                          </m:r>
                        </m:sup>
                      </m:sSup>
                    </m:oMath>
                  </m:oMathPara>
                </a14:m>
                <a:endParaRPr lang="en-US" altLang="zh-CN">
                  <a:solidFill>
                    <a:schemeClr val="tx1"/>
                  </a:solidFill>
                  <a:latin typeface="Cambria Math" panose="02040503050406030204" pitchFamily="18" charset="0"/>
                  <a:cs typeface="Cambria Math" panose="02040503050406030204" pitchFamily="18" charset="0"/>
                </a:endParaRPr>
              </a:p>
            </p:txBody>
          </p:sp>
        </mc:Choice>
        <mc:Fallback>
          <p:sp>
            <p:nvSpPr>
              <p:cNvPr id="26" name="圆角矩形 25"/>
              <p:cNvSpPr>
                <a:spLocks noRot="1" noChangeAspect="1" noMove="1" noResize="1" noEditPoints="1" noAdjustHandles="1" noChangeArrowheads="1" noChangeShapeType="1" noTextEdit="1"/>
              </p:cNvSpPr>
              <p:nvPr/>
            </p:nvSpPr>
            <p:spPr>
              <a:xfrm>
                <a:off x="8801100" y="-40640"/>
                <a:ext cx="586105" cy="349250"/>
              </a:xfrm>
              <a:prstGeom prst="roundRect">
                <a:avLst>
                  <a:gd name="adj" fmla="val 31454"/>
                </a:avLst>
              </a:prstGeom>
              <a:blipFill rotWithShape="1">
                <a:blip r:embed="rId6"/>
                <a:stretch>
                  <a:fillRect l="-1083" t="-11273" r="-1083" b="-11273"/>
                </a:stretch>
              </a:blip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Object 3"/>
              <p:cNvSpPr txBox="1"/>
              <p:nvPr/>
            </p:nvSpPr>
            <p:spPr bwMode="auto">
              <a:xfrm>
                <a:off x="980068" y="3482460"/>
                <a:ext cx="6088062" cy="579437"/>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𝒘</m:t>
                          </m:r>
                        </m:e>
                        <m:sub>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𝒘</m:t>
                          </m:r>
                        </m:e>
                        <m:sub>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B0F0"/>
                          </a:solidFill>
                          <a:effectLst/>
                          <a:uLnTx/>
                          <a:uFillTx/>
                          <a:latin typeface="Cambria Math" panose="02040503050406030204" pitchFamily="18" charset="0"/>
                          <a:cs typeface="+mn-cs"/>
                        </a:rPr>
                        <m:t>𝜶</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𝑫</m:t>
                          </m:r>
                        </m:e>
                        <m:sub>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𝜶</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&gt;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𝟎</m:t>
                      </m:r>
                    </m:oMath>
                  </m:oMathPara>
                </a14:m>
                <a:endParaRPr kumimoji="0" lang="zh-CN" altLang="en-US" sz="2400" b="1" i="0" u="none" strike="noStrike" kern="1200" cap="none" spc="0" normalizeH="0" baseline="0" noProof="0" dirty="0">
                  <a:ln>
                    <a:noFill/>
                  </a:ln>
                  <a:solidFill>
                    <a:prstClr val="black"/>
                  </a:solidFill>
                  <a:effectLst/>
                  <a:uLnTx/>
                  <a:uFillTx/>
                  <a:cs typeface="+mn-cs"/>
                </a:endParaRPr>
              </a:p>
            </p:txBody>
          </p:sp>
        </mc:Choice>
        <mc:Fallback>
          <p:sp>
            <p:nvSpPr>
              <p:cNvPr id="38" name="Object 3"/>
              <p:cNvSpPr txBox="1">
                <a:spLocks noRot="1" noChangeAspect="1" noMove="1" noResize="1" noEditPoints="1" noAdjustHandles="1" noChangeArrowheads="1" noChangeShapeType="1" noTextEdit="1"/>
              </p:cNvSpPr>
              <p:nvPr/>
            </p:nvSpPr>
            <p:spPr bwMode="auto">
              <a:xfrm>
                <a:off x="980068" y="3482460"/>
                <a:ext cx="6088062" cy="579437"/>
              </a:xfrm>
              <a:prstGeom prst="rect">
                <a:avLst/>
              </a:prstGeom>
              <a:blipFill rotWithShape="1">
                <a:blip r:embed="rId7"/>
                <a:stretch>
                  <a:fillRect l="-4" t="-21" r="10" b="75"/>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Object 4"/>
              <p:cNvSpPr txBox="1"/>
              <p:nvPr/>
            </p:nvSpPr>
            <p:spPr bwMode="auto">
              <a:xfrm>
                <a:off x="7068130" y="3227656"/>
                <a:ext cx="4464050" cy="1008062"/>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𝑫</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𝑷</m:t>
                          </m:r>
                        </m:sup>
                        <m:e>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𝒑𝒋</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e>
                      </m:nary>
                    </m:oMath>
                  </m:oMathPara>
                </a14:m>
                <a:endParaRPr kumimoji="0" lang="zh-CN" altLang="en-US" sz="2400" b="1" i="0" u="none" strike="noStrike" kern="1200" cap="none" spc="0" normalizeH="0" baseline="0" noProof="0" dirty="0">
                  <a:ln>
                    <a:noFill/>
                  </a:ln>
                  <a:solidFill>
                    <a:prstClr val="black"/>
                  </a:solidFill>
                  <a:effectLst/>
                  <a:uLnTx/>
                  <a:uFillTx/>
                  <a:cs typeface="+mn-cs"/>
                </a:endParaRPr>
              </a:p>
            </p:txBody>
          </p:sp>
        </mc:Choice>
        <mc:Fallback>
          <p:sp>
            <p:nvSpPr>
              <p:cNvPr id="39" name="Object 4"/>
              <p:cNvSpPr txBox="1">
                <a:spLocks noRot="1" noChangeAspect="1" noMove="1" noResize="1" noEditPoints="1" noAdjustHandles="1" noChangeArrowheads="1" noChangeShapeType="1" noTextEdit="1"/>
              </p:cNvSpPr>
              <p:nvPr/>
            </p:nvSpPr>
            <p:spPr bwMode="auto">
              <a:xfrm>
                <a:off x="7068130" y="3227656"/>
                <a:ext cx="4464050" cy="1008062"/>
              </a:xfrm>
              <a:prstGeom prst="rect">
                <a:avLst/>
              </a:prstGeom>
              <a:blipFill rotWithShape="1">
                <a:blip r:embed="rId8"/>
                <a:stretch>
                  <a:fillRect l="-13" t="-58" r="13" b="27"/>
                </a:stretch>
              </a:blipFill>
              <a:ln>
                <a:noFill/>
              </a:ln>
              <a:effectLst/>
            </p:spPr>
            <p:txBody>
              <a:bodyPr/>
              <a:lstStyle/>
              <a:p>
                <a:r>
                  <a:rPr lang="zh-CN" altLang="en-US">
                    <a:noFill/>
                  </a:rPr>
                  <a:t> </a:t>
                </a:r>
              </a:p>
            </p:txBody>
          </p:sp>
        </mc:Fallback>
      </mc:AlternateContent>
      <p:sp>
        <p:nvSpPr>
          <p:cNvPr id="12" name="文本占位符 3"/>
          <p:cNvSpPr txBox="1"/>
          <p:nvPr/>
        </p:nvSpPr>
        <p:spPr bwMode="auto">
          <a:xfrm>
            <a:off x="794355" y="2743541"/>
            <a:ext cx="6409805" cy="4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连接权更新公式（</a:t>
            </a:r>
            <a:r>
              <a:rPr lang="en-US" altLang="zh-CN" sz="2200" dirty="0">
                <a:latin typeface="+mj-ea"/>
                <a:ea typeface="+mj-ea"/>
              </a:rPr>
              <a:t>α</a:t>
            </a:r>
            <a:r>
              <a:rPr lang="zh-CN" altLang="en-US" sz="2200" dirty="0">
                <a:latin typeface="+mj-ea"/>
                <a:ea typeface="+mj-ea"/>
              </a:rPr>
              <a:t>为学习率）</a:t>
            </a:r>
            <a:endParaRPr lang="zh-CN" altLang="en-US" sz="2200" b="0" dirty="0">
              <a:latin typeface="+mj-ea"/>
              <a:ea typeface="+mj-ea"/>
            </a:endParaRPr>
          </a:p>
        </p:txBody>
      </p:sp>
      <p:sp>
        <p:nvSpPr>
          <p:cNvPr id="10" name="文本占位符 3"/>
          <p:cNvSpPr txBox="1"/>
          <p:nvPr/>
        </p:nvSpPr>
        <p:spPr bwMode="auto">
          <a:xfrm>
            <a:off x="494665" y="1544320"/>
            <a:ext cx="9928225" cy="93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反向误差传递</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案例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0" name="文本占位符 3"/>
              <p:cNvSpPr txBox="1"/>
              <p:nvPr/>
            </p:nvSpPr>
            <p:spPr bwMode="auto">
              <a:xfrm>
                <a:off x="524395" y="1740793"/>
                <a:ext cx="11143209" cy="195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已知：</a:t>
                </a:r>
                <a:r>
                  <a:rPr lang="zh-CN" altLang="en-US" sz="2200" b="0" dirty="0">
                    <a:latin typeface="+mj-ea"/>
                    <a:ea typeface="+mj-ea"/>
                  </a:rPr>
                  <a:t>一个</a:t>
                </a:r>
                <a:r>
                  <a:rPr lang="en-US" altLang="zh-CN" sz="2200" b="0" dirty="0">
                    <a:latin typeface="+mj-ea"/>
                    <a:ea typeface="+mj-ea"/>
                  </a:rPr>
                  <a:t>BP</a:t>
                </a:r>
                <a:r>
                  <a:rPr lang="zh-CN" altLang="en-US" sz="2200" b="0" dirty="0">
                    <a:latin typeface="+mj-ea"/>
                    <a:ea typeface="+mj-ea"/>
                  </a:rPr>
                  <a:t>神经网络</a:t>
                </a:r>
                <a:r>
                  <a:rPr lang="zh-CN" altLang="en-US" sz="2200" dirty="0">
                    <a:latin typeface="+mj-ea"/>
                    <a:ea typeface="+mj-ea"/>
                  </a:rPr>
                  <a:t>如图</a:t>
                </a:r>
                <a:r>
                  <a:rPr lang="zh-CN" altLang="en-US" sz="2200" b="0" dirty="0">
                    <a:latin typeface="+mj-ea"/>
                    <a:ea typeface="+mj-ea"/>
                  </a:rPr>
                  <a:t>所示。设</a:t>
                </a:r>
                <a:r>
                  <a:rPr lang="zh-CN" altLang="en-US" sz="2200" dirty="0">
                    <a:latin typeface="+mj-ea"/>
                    <a:ea typeface="+mj-ea"/>
                  </a:rPr>
                  <a:t>学习率 </a:t>
                </a:r>
                <a14:m>
                  <m:oMath xmlns:m="http://schemas.openxmlformats.org/officeDocument/2006/math">
                    <m:r>
                      <a:rPr lang="zh-CN" altLang="en-US" sz="2200" i="1" dirty="0" smtClean="0">
                        <a:latin typeface="Cambria Math" panose="02040503050406030204" pitchFamily="18" charset="0"/>
                        <a:ea typeface="+mj-ea"/>
                      </a:rPr>
                      <m:t>𝑙</m:t>
                    </m:r>
                  </m:oMath>
                </a14:m>
                <a:r>
                  <a:rPr lang="zh-CN" altLang="en-US" sz="2200" dirty="0">
                    <a:latin typeface="+mj-ea"/>
                    <a:ea typeface="+mj-ea"/>
                  </a:rPr>
                  <a:t> 为 </a:t>
                </a:r>
                <a:r>
                  <a:rPr lang="en-US" altLang="zh-CN" sz="2200" dirty="0">
                    <a:latin typeface="+mj-ea"/>
                    <a:ea typeface="+mj-ea"/>
                  </a:rPr>
                  <a:t>0.9 </a:t>
                </a:r>
                <a:r>
                  <a:rPr lang="zh-CN" altLang="en-US" sz="2200" b="0" dirty="0">
                    <a:latin typeface="+mj-ea"/>
                    <a:ea typeface="+mj-ea"/>
                  </a:rPr>
                  <a:t>，当前的训练样本为</a:t>
                </a:r>
                <a:r>
                  <a:rPr lang="en-US" altLang="zh-CN" sz="2200" dirty="0">
                    <a:latin typeface="+mj-ea"/>
                    <a:ea typeface="+mj-ea"/>
                  </a:rPr>
                  <a:t>x={1,0,1}</a:t>
                </a:r>
                <a:r>
                  <a:rPr lang="zh-CN" altLang="en-US" sz="2200" b="0" dirty="0">
                    <a:latin typeface="+mj-ea"/>
                    <a:ea typeface="+mj-ea"/>
                  </a:rPr>
                  <a:t>，</a:t>
                </a:r>
                <a:r>
                  <a:rPr lang="en-US" altLang="zh-CN" sz="2200" b="0" dirty="0">
                    <a:latin typeface="+mj-ea"/>
                    <a:ea typeface="+mj-ea"/>
                  </a:rPr>
                  <a:t>Sigmoid</a:t>
                </a:r>
                <a:r>
                  <a:rPr lang="zh-CN" altLang="en-US" sz="2200" b="0" dirty="0">
                    <a:latin typeface="+mj-ea"/>
                    <a:ea typeface="+mj-ea"/>
                  </a:rPr>
                  <a:t>函数常数为</a:t>
                </a:r>
                <a:r>
                  <a:rPr lang="en-US" altLang="zh-CN" sz="2200" dirty="0">
                    <a:latin typeface="+mj-ea"/>
                    <a:ea typeface="+mj-ea"/>
                  </a:rPr>
                  <a:t>1</a:t>
                </a:r>
                <a:r>
                  <a:rPr lang="zh-CN" altLang="en-US" sz="2200" b="0" dirty="0">
                    <a:latin typeface="+mj-ea"/>
                    <a:ea typeface="+mj-ea"/>
                  </a:rPr>
                  <a:t>，而且预期</a:t>
                </a:r>
                <a:r>
                  <a:rPr lang="zh-CN" altLang="en-US" sz="2200" dirty="0">
                    <a:latin typeface="+mj-ea"/>
                    <a:ea typeface="+mj-ea"/>
                  </a:rPr>
                  <a:t>分类标号为</a:t>
                </a:r>
                <a:r>
                  <a:rPr lang="en-US" altLang="zh-CN" sz="2200" dirty="0">
                    <a:latin typeface="+mj-ea"/>
                    <a:ea typeface="+mj-ea"/>
                  </a:rPr>
                  <a:t>1</a:t>
                </a:r>
                <a:r>
                  <a:rPr lang="zh-CN" altLang="en-US" sz="2200" b="0" dirty="0">
                    <a:latin typeface="+mj-ea"/>
                    <a:ea typeface="+mj-ea"/>
                  </a:rPr>
                  <a:t>，同时，下表给出了当前该网络的各个</a:t>
                </a:r>
                <a:r>
                  <a:rPr lang="zh-CN" altLang="en-US" sz="2200" dirty="0">
                    <a:latin typeface="+mj-ea"/>
                    <a:ea typeface="+mj-ea"/>
                  </a:rPr>
                  <a:t>连接权值和神经元偏置</a:t>
                </a:r>
                <a:r>
                  <a:rPr lang="zh-CN" altLang="en-US" sz="2200" b="0" dirty="0">
                    <a:latin typeface="+mj-ea"/>
                    <a:ea typeface="+mj-ea"/>
                  </a:rPr>
                  <a:t>的</a:t>
                </a:r>
                <a:r>
                  <a:rPr lang="zh-CN" altLang="en-US" sz="2200" dirty="0">
                    <a:latin typeface="+mj-ea"/>
                    <a:ea typeface="+mj-ea"/>
                  </a:rPr>
                  <a:t>初值</a:t>
                </a:r>
                <a:r>
                  <a:rPr lang="zh-CN" altLang="en-US" sz="2200" b="0" dirty="0">
                    <a:latin typeface="+mj-ea"/>
                    <a:ea typeface="+mj-ea"/>
                  </a:rPr>
                  <a:t>。</a:t>
                </a:r>
                <a:endParaRPr lang="en-US" altLang="zh-CN" sz="2200" b="0" dirty="0">
                  <a:latin typeface="+mj-ea"/>
                  <a:ea typeface="+mj-ea"/>
                </a:endParaRPr>
              </a:p>
              <a:p>
                <a:pPr marL="0" indent="0"/>
                <a:endParaRPr lang="en-US" altLang="zh-CN" sz="2200" b="0" dirty="0">
                  <a:latin typeface="+mj-ea"/>
                  <a:ea typeface="+mj-ea"/>
                </a:endParaRPr>
              </a:p>
              <a:p>
                <a:pPr marL="0" indent="0"/>
                <a:r>
                  <a:rPr lang="zh-CN" altLang="en-US" sz="2200" dirty="0">
                    <a:latin typeface="+mj-ea"/>
                    <a:ea typeface="+mj-ea"/>
                  </a:rPr>
                  <a:t>求：</a:t>
                </a:r>
                <a:r>
                  <a:rPr lang="zh-CN" altLang="en-US" sz="2200" b="0" dirty="0">
                    <a:latin typeface="+mj-ea"/>
                    <a:ea typeface="+mj-ea"/>
                  </a:rPr>
                  <a:t>该网络在当前训练样本下的</a:t>
                </a:r>
                <a:r>
                  <a:rPr lang="zh-CN" altLang="en-US" sz="2200" dirty="0">
                    <a:latin typeface="+mj-ea"/>
                    <a:ea typeface="+mj-ea"/>
                  </a:rPr>
                  <a:t>训练过程 </a:t>
                </a:r>
                <a:r>
                  <a:rPr lang="zh-CN" altLang="en-US" sz="2200" b="0" dirty="0">
                    <a:latin typeface="+mj-ea"/>
                    <a:ea typeface="+mj-ea"/>
                  </a:rPr>
                  <a:t>？</a:t>
                </a:r>
                <a:endParaRPr lang="zh-CN" altLang="en-US" sz="2200" b="0" dirty="0">
                  <a:latin typeface="+mj-ea"/>
                  <a:ea typeface="+mj-ea"/>
                </a:endParaRPr>
              </a:p>
              <a:p>
                <a:pPr marL="0" indent="0"/>
                <a:endParaRPr lang="zh-CN" altLang="en-US" sz="2200" b="0" dirty="0">
                  <a:latin typeface="+mj-ea"/>
                  <a:ea typeface="+mj-ea"/>
                </a:endParaRPr>
              </a:p>
            </p:txBody>
          </p:sp>
        </mc:Choice>
        <mc:Fallback>
          <p:sp>
            <p:nvSpPr>
              <p:cNvPr id="10" name="文本占位符 3"/>
              <p:cNvSpPr txBox="1">
                <a:spLocks noRot="1" noChangeAspect="1" noMove="1" noResize="1" noEditPoints="1" noAdjustHandles="1" noChangeArrowheads="1" noChangeShapeType="1" noTextEdit="1"/>
              </p:cNvSpPr>
              <p:nvPr/>
            </p:nvSpPr>
            <p:spPr bwMode="auto">
              <a:xfrm>
                <a:off x="524395" y="1740793"/>
                <a:ext cx="11143209" cy="1951975"/>
              </a:xfrm>
              <a:prstGeom prst="rect">
                <a:avLst/>
              </a:prstGeom>
              <a:blipFill rotWithShape="1">
                <a:blip r:embed="rId1"/>
                <a:stretch>
                  <a:fillRect l="-5" t="-13" r="1" b="-172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1" name="Object 40"/>
          <p:cNvGraphicFramePr>
            <a:graphicFrameLocks noChangeAspect="1"/>
          </p:cNvGraphicFramePr>
          <p:nvPr/>
        </p:nvGraphicFramePr>
        <p:xfrm>
          <a:off x="838200" y="3516379"/>
          <a:ext cx="5181600" cy="2601912"/>
        </p:xfrm>
        <a:graphic>
          <a:graphicData uri="http://schemas.openxmlformats.org/presentationml/2006/ole">
            <mc:AlternateContent xmlns:mc="http://schemas.openxmlformats.org/markup-compatibility/2006">
              <mc:Choice xmlns:v="urn:schemas-microsoft-com:vml" Requires="v">
                <p:oleObj spid="_x0000_s9266" name="Visio" r:id="rId2" imgW="2800985" imgH="1394460" progId="Visio.Drawing.11">
                  <p:embed/>
                </p:oleObj>
              </mc:Choice>
              <mc:Fallback>
                <p:oleObj name="Visio" r:id="rId2" imgW="2800985" imgH="1394460" progId="Visio.Drawing.11">
                  <p:embed/>
                  <p:pic>
                    <p:nvPicPr>
                      <p:cNvPr id="0" name="Object 40"/>
                      <p:cNvPicPr>
                        <a:picLocks noChangeAspect="1" noChangeArrowheads="1"/>
                      </p:cNvPicPr>
                      <p:nvPr/>
                    </p:nvPicPr>
                    <p:blipFill>
                      <a:blip r:embed="rId3"/>
                      <a:srcRect/>
                      <a:stretch>
                        <a:fillRect/>
                      </a:stretch>
                    </p:blipFill>
                    <p:spPr bwMode="auto">
                      <a:xfrm>
                        <a:off x="838200" y="3516379"/>
                        <a:ext cx="5181600" cy="260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表格 3"/>
          <p:cNvGraphicFramePr>
            <a:graphicFrameLocks noGrp="1"/>
          </p:cNvGraphicFramePr>
          <p:nvPr/>
        </p:nvGraphicFramePr>
        <p:xfrm>
          <a:off x="6172202" y="3863091"/>
          <a:ext cx="4876800" cy="800100"/>
        </p:xfrm>
        <a:graphic>
          <a:graphicData uri="http://schemas.openxmlformats.org/drawingml/2006/table">
            <a:tbl>
              <a:tblPr/>
              <a:tblGrid>
                <a:gridCol w="609600"/>
                <a:gridCol w="609600"/>
                <a:gridCol w="609600"/>
                <a:gridCol w="609600"/>
                <a:gridCol w="609600"/>
                <a:gridCol w="609600"/>
                <a:gridCol w="609600"/>
                <a:gridCol w="609600"/>
              </a:tblGrid>
              <a:tr h="441960">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14</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15</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24</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25</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34</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35</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46</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1" u="none" strike="noStrike">
                          <a:solidFill>
                            <a:srgbClr val="000000"/>
                          </a:solidFill>
                          <a:effectLst/>
                          <a:latin typeface="Times New Roman" panose="02020603050405020304" pitchFamily="18" charset="0"/>
                          <a:ea typeface="等线" panose="02010600030101010101" charset="-122"/>
                        </a:rPr>
                        <a:t>w</a:t>
                      </a:r>
                      <a:r>
                        <a:rPr lang="en-US" sz="2200" b="1" i="1" u="none" strike="noStrike" baseline="-25000">
                          <a:solidFill>
                            <a:srgbClr val="000000"/>
                          </a:solidFill>
                          <a:effectLst/>
                          <a:latin typeface="Times New Roman" panose="02020603050405020304" pitchFamily="18" charset="0"/>
                          <a:ea typeface="等线" panose="02010600030101010101" charset="-122"/>
                        </a:rPr>
                        <a:t>56</a:t>
                      </a:r>
                      <a:endParaRPr lang="en-US" sz="2200" b="1" i="1"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140">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-0.3</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0.4</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0.1</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-0.5</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-0.3</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000000"/>
                          </a:solidFill>
                          <a:effectLst/>
                          <a:latin typeface="Times New Roman" panose="02020603050405020304" pitchFamily="18" charset="0"/>
                          <a:ea typeface="等线" panose="02010600030101010101" charset="-122"/>
                        </a:rPr>
                        <a:t>-0.2</a:t>
                      </a:r>
                      <a:endParaRPr lang="en-US" altLang="zh-CN" sz="2200" b="1" i="0" u="none" strike="noStrike" dirty="0">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nvGraphicFramePr>
        <p:xfrm>
          <a:off x="6172202" y="5004546"/>
          <a:ext cx="1828800" cy="739140"/>
        </p:xfrm>
        <a:graphic>
          <a:graphicData uri="http://schemas.openxmlformats.org/drawingml/2006/table">
            <a:tbl>
              <a:tblPr/>
              <a:tblGrid>
                <a:gridCol w="609600"/>
                <a:gridCol w="609600"/>
                <a:gridCol w="609600"/>
              </a:tblGrid>
              <a:tr h="381000">
                <a:tc>
                  <a:txBody>
                    <a:bodyPr/>
                    <a:lstStyle/>
                    <a:p>
                      <a:pPr algn="ctr" fontAlgn="ctr"/>
                      <a:r>
                        <a:rPr lang="el-GR" sz="2200" b="0" i="0" u="none" strike="noStrike">
                          <a:solidFill>
                            <a:srgbClr val="000000"/>
                          </a:solidFill>
                          <a:effectLst/>
                          <a:latin typeface="Calibri" charset="0"/>
                          <a:ea typeface="等线" panose="02010600030101010101" charset="-122"/>
                        </a:rPr>
                        <a:t>θ</a:t>
                      </a:r>
                      <a:r>
                        <a:rPr lang="en-US" altLang="el-GR" sz="2200" b="0" i="0" u="none" strike="noStrike">
                          <a:solidFill>
                            <a:srgbClr val="000000"/>
                          </a:solidFill>
                          <a:effectLst/>
                          <a:latin typeface="Calibri" charset="0"/>
                          <a:ea typeface="等线" panose="02010600030101010101" charset="-122"/>
                        </a:rPr>
                        <a:t>4</a:t>
                      </a:r>
                      <a:endParaRPr lang="en-US" altLang="el-GR" sz="2200" b="0" i="0" u="none" strike="noStrike">
                        <a:solidFill>
                          <a:srgbClr val="000000"/>
                        </a:solidFill>
                        <a:effectLst/>
                        <a:latin typeface="Calibri"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l-GR" sz="2200" b="0" i="0" u="none" strike="noStrike" dirty="0">
                          <a:solidFill>
                            <a:srgbClr val="000000"/>
                          </a:solidFill>
                          <a:effectLst/>
                          <a:latin typeface="Calibri" charset="0"/>
                          <a:ea typeface="等线" panose="02010600030101010101" charset="-122"/>
                        </a:rPr>
                        <a:t>θ</a:t>
                      </a:r>
                      <a:r>
                        <a:rPr lang="en-US" altLang="el-GR" sz="2200" b="0" i="0" u="none" strike="noStrike" dirty="0">
                          <a:solidFill>
                            <a:srgbClr val="000000"/>
                          </a:solidFill>
                          <a:effectLst/>
                          <a:latin typeface="Calibri" charset="0"/>
                          <a:ea typeface="等线" panose="02010600030101010101" charset="-122"/>
                        </a:rPr>
                        <a:t>5</a:t>
                      </a:r>
                      <a:endParaRPr lang="en-US" altLang="el-GR" sz="2200" b="0" i="0" u="none" strike="noStrike" dirty="0">
                        <a:solidFill>
                          <a:srgbClr val="000000"/>
                        </a:solidFill>
                        <a:effectLst/>
                        <a:latin typeface="Calibri"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l-GR" sz="2200" b="0" i="0" u="none" strike="noStrike">
                          <a:solidFill>
                            <a:srgbClr val="000000"/>
                          </a:solidFill>
                          <a:effectLst/>
                          <a:latin typeface="Calibri" charset="0"/>
                          <a:ea typeface="等线" panose="02010600030101010101" charset="-122"/>
                        </a:rPr>
                        <a:t>θ</a:t>
                      </a:r>
                      <a:r>
                        <a:rPr lang="en-US" altLang="el-GR" sz="2200" b="0" i="0" u="none" strike="noStrike">
                          <a:solidFill>
                            <a:srgbClr val="000000"/>
                          </a:solidFill>
                          <a:effectLst/>
                          <a:latin typeface="Calibri" charset="0"/>
                          <a:ea typeface="等线" panose="02010600030101010101" charset="-122"/>
                        </a:rPr>
                        <a:t>6</a:t>
                      </a:r>
                      <a:endParaRPr lang="en-US" altLang="el-GR" sz="2200" b="0" i="0" u="none" strike="noStrike">
                        <a:solidFill>
                          <a:srgbClr val="000000"/>
                        </a:solidFill>
                        <a:effectLst/>
                        <a:latin typeface="Calibri"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140">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-0.4</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000000"/>
                          </a:solidFill>
                          <a:effectLst/>
                          <a:latin typeface="Times New Roman" panose="02020603050405020304" pitchFamily="18" charset="0"/>
                          <a:ea typeface="等线" panose="02010600030101010101" charset="-122"/>
                        </a:rPr>
                        <a:t>0.2</a:t>
                      </a:r>
                      <a:endParaRPr lang="en-US" altLang="zh-CN" sz="2200" b="1" i="0" u="none" strike="noStrike" dirty="0">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000000"/>
                          </a:solidFill>
                          <a:effectLst/>
                          <a:latin typeface="Times New Roman" panose="02020603050405020304" pitchFamily="18" charset="0"/>
                          <a:ea typeface="等线" panose="02010600030101010101" charset="-122"/>
                        </a:rPr>
                        <a:t>0.1</a:t>
                      </a:r>
                      <a:endParaRPr lang="en-US" altLang="zh-CN" sz="2200" b="1" i="0" u="none" strike="noStrike" dirty="0">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案例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12" name="Object 8"/>
          <p:cNvGraphicFramePr>
            <a:graphicFrameLocks noChangeAspect="1"/>
          </p:cNvGraphicFramePr>
          <p:nvPr/>
        </p:nvGraphicFramePr>
        <p:xfrm>
          <a:off x="858148" y="3939738"/>
          <a:ext cx="10520643" cy="1968752"/>
        </p:xfrm>
        <a:graphic>
          <a:graphicData uri="http://schemas.openxmlformats.org/presentationml/2006/ole">
            <mc:AlternateContent xmlns:mc="http://schemas.openxmlformats.org/markup-compatibility/2006">
              <mc:Choice xmlns:v="urn:schemas-microsoft-com:vml" Requires="v">
                <p:oleObj spid="_x0000_s21603" name="Visio" r:id="rId1" imgW="5584825" imgH="1001395" progId="Visio.Drawing.11">
                  <p:embed/>
                </p:oleObj>
              </mc:Choice>
              <mc:Fallback>
                <p:oleObj name="Visio" r:id="rId1" imgW="5584825" imgH="1001395" progId="Visio.Drawing.11">
                  <p:embed/>
                  <p:pic>
                    <p:nvPicPr>
                      <p:cNvPr id="0" name="Object 8"/>
                      <p:cNvPicPr>
                        <a:picLocks noChangeAspect="1" noChangeArrowheads="1"/>
                      </p:cNvPicPr>
                      <p:nvPr/>
                    </p:nvPicPr>
                    <p:blipFill>
                      <a:blip r:embed="rId2"/>
                      <a:srcRect/>
                      <a:stretch>
                        <a:fillRect/>
                      </a:stretch>
                    </p:blipFill>
                    <p:spPr bwMode="auto">
                      <a:xfrm>
                        <a:off x="858148" y="3939738"/>
                        <a:ext cx="10520643" cy="1968752"/>
                      </a:xfrm>
                      <a:prstGeom prst="rect">
                        <a:avLst/>
                      </a:prstGeom>
                      <a:noFill/>
                      <a:ln>
                        <a:noFill/>
                      </a:ln>
                      <a:effectLst/>
                    </p:spPr>
                  </p:pic>
                </p:oleObj>
              </mc:Fallback>
            </mc:AlternateContent>
          </a:graphicData>
        </a:graphic>
      </p:graphicFrame>
      <p:sp>
        <p:nvSpPr>
          <p:cNvPr id="3" name="文本占位符 3"/>
          <p:cNvSpPr txBox="1"/>
          <p:nvPr/>
        </p:nvSpPr>
        <p:spPr bwMode="auto">
          <a:xfrm>
            <a:off x="4931344" y="2757742"/>
            <a:ext cx="4443053" cy="4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en-US" altLang="zh-CN" sz="2000" dirty="0">
                <a:latin typeface="+mj-ea"/>
                <a:ea typeface="+mj-ea"/>
              </a:rPr>
              <a:t>x={1,0,1}</a:t>
            </a:r>
            <a:r>
              <a:rPr lang="zh-CN" altLang="en-US" sz="2000" dirty="0">
                <a:latin typeface="+mj-ea"/>
                <a:ea typeface="+mj-ea"/>
              </a:rPr>
              <a:t>，学习率</a:t>
            </a:r>
            <a:r>
              <a:rPr lang="en-US" altLang="zh-CN" sz="2000" dirty="0">
                <a:latin typeface="+mj-ea"/>
                <a:ea typeface="+mj-ea"/>
              </a:rPr>
              <a:t>L=0.9</a:t>
            </a:r>
            <a:r>
              <a:rPr lang="zh-CN" altLang="en-US" sz="2000" dirty="0">
                <a:latin typeface="+mj-ea"/>
                <a:ea typeface="+mj-ea"/>
              </a:rPr>
              <a:t>，期望为</a:t>
            </a:r>
            <a:r>
              <a:rPr lang="en-US" altLang="zh-CN" sz="2000" dirty="0">
                <a:latin typeface="+mj-ea"/>
                <a:ea typeface="+mj-ea"/>
              </a:rPr>
              <a:t>1</a:t>
            </a:r>
            <a:endParaRPr lang="zh-CN" altLang="en-US" sz="2000" dirty="0">
              <a:latin typeface="+mj-ea"/>
              <a:ea typeface="+mj-ea"/>
            </a:endParaRPr>
          </a:p>
        </p:txBody>
      </p:sp>
      <p:graphicFrame>
        <p:nvGraphicFramePr>
          <p:cNvPr id="6" name="表格 5"/>
          <p:cNvGraphicFramePr>
            <a:graphicFrameLocks noGrp="1"/>
          </p:cNvGraphicFramePr>
          <p:nvPr/>
        </p:nvGraphicFramePr>
        <p:xfrm>
          <a:off x="4931344" y="1749545"/>
          <a:ext cx="6705600" cy="784860"/>
        </p:xfrm>
        <a:graphic>
          <a:graphicData uri="http://schemas.openxmlformats.org/drawingml/2006/table">
            <a:tbl>
              <a:tblPr/>
              <a:tblGrid>
                <a:gridCol w="609600"/>
                <a:gridCol w="609600"/>
                <a:gridCol w="609600"/>
                <a:gridCol w="609600"/>
                <a:gridCol w="609600"/>
                <a:gridCol w="609600"/>
                <a:gridCol w="609600"/>
                <a:gridCol w="609600"/>
                <a:gridCol w="609600"/>
                <a:gridCol w="609600"/>
                <a:gridCol w="609600"/>
              </a:tblGrid>
              <a:tr h="426720">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14</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15</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24</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25</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34</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35</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46</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56</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l-GR" sz="2200" b="0" i="0" u="none" strike="noStrike">
                          <a:solidFill>
                            <a:srgbClr val="000000"/>
                          </a:solidFill>
                          <a:effectLst/>
                          <a:latin typeface="Calibri" charset="0"/>
                          <a:ea typeface="等线" panose="02010600030101010101" charset="-122"/>
                        </a:rPr>
                        <a:t>θ</a:t>
                      </a:r>
                      <a:r>
                        <a:rPr lang="en-US" altLang="el-GR" sz="2200" b="0" i="0" u="none" strike="noStrike">
                          <a:solidFill>
                            <a:srgbClr val="000000"/>
                          </a:solidFill>
                          <a:effectLst/>
                          <a:latin typeface="Calibri" charset="0"/>
                          <a:ea typeface="等线" panose="02010600030101010101" charset="-122"/>
                        </a:rPr>
                        <a:t>4</a:t>
                      </a:r>
                      <a:endParaRPr lang="en-US" altLang="el-GR" sz="2200" b="0" i="0" u="none" strike="noStrike">
                        <a:solidFill>
                          <a:srgbClr val="000000"/>
                        </a:solidFill>
                        <a:effectLst/>
                        <a:latin typeface="Calibri"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l-GR" sz="2200" b="0" i="0" u="none" strike="noStrike">
                          <a:solidFill>
                            <a:srgbClr val="000000"/>
                          </a:solidFill>
                          <a:effectLst/>
                          <a:latin typeface="Calibri" charset="0"/>
                          <a:ea typeface="等线" panose="02010600030101010101" charset="-122"/>
                        </a:rPr>
                        <a:t>θ</a:t>
                      </a:r>
                      <a:r>
                        <a:rPr lang="en-US" altLang="el-GR" sz="2200" b="0" i="0" u="none" strike="noStrike">
                          <a:solidFill>
                            <a:srgbClr val="000000"/>
                          </a:solidFill>
                          <a:effectLst/>
                          <a:latin typeface="Calibri" charset="0"/>
                          <a:ea typeface="等线" panose="02010600030101010101" charset="-122"/>
                        </a:rPr>
                        <a:t>5</a:t>
                      </a:r>
                      <a:endParaRPr lang="en-US" altLang="el-GR" sz="2200" b="0" i="0" u="none" strike="noStrike">
                        <a:solidFill>
                          <a:srgbClr val="000000"/>
                        </a:solidFill>
                        <a:effectLst/>
                        <a:latin typeface="Calibri"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l-GR" sz="2200" b="0" i="0" u="none" strike="noStrike">
                          <a:solidFill>
                            <a:srgbClr val="000000"/>
                          </a:solidFill>
                          <a:effectLst/>
                          <a:latin typeface="Calibri" charset="0"/>
                          <a:ea typeface="等线" panose="02010600030101010101" charset="-122"/>
                        </a:rPr>
                        <a:t>θ</a:t>
                      </a:r>
                      <a:r>
                        <a:rPr lang="en-US" altLang="el-GR" sz="2200" b="0" i="0" u="none" strike="noStrike">
                          <a:solidFill>
                            <a:srgbClr val="000000"/>
                          </a:solidFill>
                          <a:effectLst/>
                          <a:latin typeface="Calibri" charset="0"/>
                          <a:ea typeface="等线" panose="02010600030101010101" charset="-122"/>
                        </a:rPr>
                        <a:t>6</a:t>
                      </a:r>
                      <a:endParaRPr lang="en-US" altLang="el-GR" sz="2200" b="0" i="0" u="none" strike="noStrike">
                        <a:solidFill>
                          <a:srgbClr val="000000"/>
                        </a:solidFill>
                        <a:effectLst/>
                        <a:latin typeface="Calibri"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140">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-0.3</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0.4</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0.1</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000000"/>
                          </a:solidFill>
                          <a:effectLst/>
                          <a:latin typeface="Times New Roman" panose="02020603050405020304" pitchFamily="18" charset="0"/>
                          <a:ea typeface="等线" panose="02010600030101010101" charset="-122"/>
                        </a:rPr>
                        <a:t>-0.5</a:t>
                      </a:r>
                      <a:endParaRPr lang="en-US" altLang="zh-CN" sz="2200" b="1" i="0" u="none" strike="noStrike" dirty="0">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-0.3</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-0.4</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000000"/>
                          </a:solidFill>
                          <a:effectLst/>
                          <a:latin typeface="Times New Roman" panose="02020603050405020304" pitchFamily="18" charset="0"/>
                          <a:ea typeface="等线" panose="02010600030101010101" charset="-122"/>
                        </a:rPr>
                        <a:t>0.1</a:t>
                      </a:r>
                      <a:endParaRPr lang="en-US" altLang="zh-CN" sz="2200" b="1" i="0" u="none" strike="noStrike" dirty="0">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graphicFrame>
        <p:nvGraphicFramePr>
          <p:cNvPr id="16" name="Object 40"/>
          <p:cNvGraphicFramePr>
            <a:graphicFrameLocks noChangeAspect="1"/>
          </p:cNvGraphicFramePr>
          <p:nvPr/>
        </p:nvGraphicFramePr>
        <p:xfrm>
          <a:off x="578206" y="1969975"/>
          <a:ext cx="4085234" cy="2051378"/>
        </p:xfrm>
        <a:graphic>
          <a:graphicData uri="http://schemas.openxmlformats.org/presentationml/2006/ole">
            <mc:AlternateContent xmlns:mc="http://schemas.openxmlformats.org/markup-compatibility/2006">
              <mc:Choice xmlns:v="urn:schemas-microsoft-com:vml" Requires="v">
                <p:oleObj spid="_x0000_s21604" name="Visio" r:id="rId3" imgW="2800985" imgH="1394460" progId="Visio.Drawing.11">
                  <p:embed/>
                </p:oleObj>
              </mc:Choice>
              <mc:Fallback>
                <p:oleObj name="Visio" r:id="rId3" imgW="2800985" imgH="1394460" progId="Visio.Drawing.11">
                  <p:embed/>
                  <p:pic>
                    <p:nvPicPr>
                      <p:cNvPr id="0" name="Object 40"/>
                      <p:cNvPicPr>
                        <a:picLocks noChangeAspect="1" noChangeArrowheads="1"/>
                      </p:cNvPicPr>
                      <p:nvPr/>
                    </p:nvPicPr>
                    <p:blipFill>
                      <a:blip r:embed="rId4"/>
                      <a:srcRect/>
                      <a:stretch>
                        <a:fillRect/>
                      </a:stretch>
                    </p:blipFill>
                    <p:spPr bwMode="auto">
                      <a:xfrm>
                        <a:off x="578206" y="1969975"/>
                        <a:ext cx="4085234" cy="2051378"/>
                      </a:xfrm>
                      <a:prstGeom prst="rect">
                        <a:avLst/>
                      </a:prstGeom>
                      <a:noFill/>
                      <a:ln>
                        <a:noFill/>
                      </a:ln>
                      <a:effectLst/>
                    </p:spPr>
                  </p:pic>
                </p:oleObj>
              </mc:Fallback>
            </mc:AlternateContent>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案例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8" name="Object 40"/>
          <p:cNvGraphicFramePr>
            <a:graphicFrameLocks noChangeAspect="1"/>
          </p:cNvGraphicFramePr>
          <p:nvPr/>
        </p:nvGraphicFramePr>
        <p:xfrm>
          <a:off x="858148" y="4471286"/>
          <a:ext cx="10611684" cy="2064908"/>
        </p:xfrm>
        <a:graphic>
          <a:graphicData uri="http://schemas.openxmlformats.org/presentationml/2006/ole">
            <mc:AlternateContent xmlns:mc="http://schemas.openxmlformats.org/markup-compatibility/2006">
              <mc:Choice xmlns:v="urn:schemas-microsoft-com:vml" Requires="v">
                <p:oleObj spid="_x0000_s26634" name="Visio" r:id="rId1" imgW="9685655" imgH="1738630" progId="Visio.Drawing.11">
                  <p:embed/>
                </p:oleObj>
              </mc:Choice>
              <mc:Fallback>
                <p:oleObj name="Visio" r:id="rId1" imgW="9685655" imgH="1738630" progId="Visio.Drawing.11">
                  <p:embed/>
                  <p:pic>
                    <p:nvPicPr>
                      <p:cNvPr id="0" name="Object 40"/>
                      <p:cNvPicPr>
                        <a:picLocks noChangeAspect="1" noChangeArrowheads="1"/>
                      </p:cNvPicPr>
                      <p:nvPr/>
                    </p:nvPicPr>
                    <p:blipFill>
                      <a:blip r:embed="rId2">
                        <a:extLst>
                          <a:ext uri="{28A0092B-C50C-407E-A947-70E740481C1C}">
                            <a14:useLocalDpi xmlns:a14="http://schemas.microsoft.com/office/drawing/2010/main" val="0"/>
                          </a:ext>
                        </a:extLst>
                      </a:blip>
                      <a:srcRect r="9610"/>
                      <a:stretch>
                        <a:fillRect/>
                      </a:stretch>
                    </p:blipFill>
                    <p:spPr bwMode="auto">
                      <a:xfrm>
                        <a:off x="858148" y="4471286"/>
                        <a:ext cx="10611684" cy="2064908"/>
                      </a:xfrm>
                      <a:prstGeom prst="rect">
                        <a:avLst/>
                      </a:prstGeom>
                      <a:noFill/>
                      <a:ln>
                        <a:noFill/>
                      </a:ln>
                      <a:effectLst/>
                    </p:spPr>
                  </p:pic>
                </p:oleObj>
              </mc:Fallback>
            </mc:AlternateContent>
          </a:graphicData>
        </a:graphic>
      </p:graphicFrame>
      <p:graphicFrame>
        <p:nvGraphicFramePr>
          <p:cNvPr id="9" name="Object 40"/>
          <p:cNvGraphicFramePr>
            <a:graphicFrameLocks noChangeAspect="1"/>
          </p:cNvGraphicFramePr>
          <p:nvPr/>
        </p:nvGraphicFramePr>
        <p:xfrm>
          <a:off x="578206" y="1969975"/>
          <a:ext cx="4085234" cy="2051378"/>
        </p:xfrm>
        <a:graphic>
          <a:graphicData uri="http://schemas.openxmlformats.org/presentationml/2006/ole">
            <mc:AlternateContent xmlns:mc="http://schemas.openxmlformats.org/markup-compatibility/2006">
              <mc:Choice xmlns:v="urn:schemas-microsoft-com:vml" Requires="v">
                <p:oleObj spid="_x0000_s26635" name="Visio" r:id="rId3" imgW="2800985" imgH="1394460" progId="Visio.Drawing.11">
                  <p:embed/>
                </p:oleObj>
              </mc:Choice>
              <mc:Fallback>
                <p:oleObj name="Visio" r:id="rId3" imgW="2800985" imgH="1394460" progId="Visio.Drawing.11">
                  <p:embed/>
                  <p:pic>
                    <p:nvPicPr>
                      <p:cNvPr id="0" name="Object 40"/>
                      <p:cNvPicPr>
                        <a:picLocks noChangeAspect="1" noChangeArrowheads="1"/>
                      </p:cNvPicPr>
                      <p:nvPr/>
                    </p:nvPicPr>
                    <p:blipFill>
                      <a:blip r:embed="rId4"/>
                      <a:srcRect/>
                      <a:stretch>
                        <a:fillRect/>
                      </a:stretch>
                    </p:blipFill>
                    <p:spPr bwMode="auto">
                      <a:xfrm>
                        <a:off x="578206" y="1969975"/>
                        <a:ext cx="4085234" cy="2051378"/>
                      </a:xfrm>
                      <a:prstGeom prst="rect">
                        <a:avLst/>
                      </a:prstGeom>
                      <a:noFill/>
                      <a:ln>
                        <a:noFill/>
                      </a:ln>
                      <a:effectLst/>
                    </p:spPr>
                  </p:pic>
                </p:oleObj>
              </mc:Fallback>
            </mc:AlternateContent>
          </a:graphicData>
        </a:graphic>
      </p:graphicFrame>
      <p:sp>
        <p:nvSpPr>
          <p:cNvPr id="11" name="文本占位符 3"/>
          <p:cNvSpPr txBox="1"/>
          <p:nvPr/>
        </p:nvSpPr>
        <p:spPr bwMode="auto">
          <a:xfrm>
            <a:off x="4931344" y="2757742"/>
            <a:ext cx="4443053" cy="4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en-US" altLang="zh-CN" sz="2000" dirty="0">
                <a:latin typeface="+mj-ea"/>
                <a:ea typeface="+mj-ea"/>
              </a:rPr>
              <a:t>x={1,0,1}</a:t>
            </a:r>
            <a:r>
              <a:rPr lang="zh-CN" altLang="en-US" sz="2000" dirty="0">
                <a:latin typeface="+mj-ea"/>
                <a:ea typeface="+mj-ea"/>
              </a:rPr>
              <a:t>，学习率</a:t>
            </a:r>
            <a:r>
              <a:rPr lang="en-US" altLang="zh-CN" sz="2000" dirty="0">
                <a:latin typeface="+mj-ea"/>
                <a:ea typeface="+mj-ea"/>
              </a:rPr>
              <a:t>L=0.9</a:t>
            </a:r>
            <a:r>
              <a:rPr lang="zh-CN" altLang="en-US" sz="2000" dirty="0">
                <a:latin typeface="+mj-ea"/>
                <a:ea typeface="+mj-ea"/>
              </a:rPr>
              <a:t>，期望为</a:t>
            </a:r>
            <a:r>
              <a:rPr lang="en-US" altLang="zh-CN" sz="2000" dirty="0">
                <a:latin typeface="+mj-ea"/>
                <a:ea typeface="+mj-ea"/>
              </a:rPr>
              <a:t>1</a:t>
            </a:r>
            <a:endParaRPr lang="zh-CN" altLang="en-US" sz="2000" dirty="0">
              <a:latin typeface="+mj-ea"/>
              <a:ea typeface="+mj-ea"/>
            </a:endParaRPr>
          </a:p>
        </p:txBody>
      </p:sp>
      <p:graphicFrame>
        <p:nvGraphicFramePr>
          <p:cNvPr id="15" name="表格 14"/>
          <p:cNvGraphicFramePr>
            <a:graphicFrameLocks noGrp="1"/>
          </p:cNvGraphicFramePr>
          <p:nvPr/>
        </p:nvGraphicFramePr>
        <p:xfrm>
          <a:off x="4675489" y="1749545"/>
          <a:ext cx="7315200" cy="784860"/>
        </p:xfrm>
        <a:graphic>
          <a:graphicData uri="http://schemas.openxmlformats.org/drawingml/2006/table">
            <a:tbl>
              <a:tblPr/>
              <a:tblGrid>
                <a:gridCol w="609600"/>
                <a:gridCol w="609600"/>
                <a:gridCol w="609600"/>
                <a:gridCol w="609600"/>
                <a:gridCol w="609600"/>
                <a:gridCol w="609600"/>
                <a:gridCol w="609600"/>
                <a:gridCol w="609600"/>
                <a:gridCol w="812800"/>
                <a:gridCol w="812800"/>
                <a:gridCol w="812800"/>
              </a:tblGrid>
              <a:tr h="426720">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14</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15</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24</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25</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34</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35</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dirty="0">
                          <a:solidFill>
                            <a:srgbClr val="000000"/>
                          </a:solidFill>
                          <a:effectLst/>
                          <a:latin typeface="Times New Roman" panose="02020603050405020304" pitchFamily="18" charset="0"/>
                          <a:ea typeface="等线" panose="02010600030101010101" charset="-122"/>
                        </a:rPr>
                        <a:t>w</a:t>
                      </a:r>
                      <a:r>
                        <a:rPr lang="en-US" sz="2200" b="1" i="0" u="none" strike="noStrike" baseline="-25000" dirty="0">
                          <a:solidFill>
                            <a:srgbClr val="000000"/>
                          </a:solidFill>
                          <a:effectLst/>
                          <a:latin typeface="Times New Roman" panose="02020603050405020304" pitchFamily="18" charset="0"/>
                          <a:ea typeface="等线" panose="02010600030101010101" charset="-122"/>
                        </a:rPr>
                        <a:t>46</a:t>
                      </a:r>
                      <a:endParaRPr lang="en-US" sz="2200" b="1" i="0" u="none" strike="noStrike" dirty="0">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200" b="1" i="0" u="none" strike="noStrike">
                          <a:solidFill>
                            <a:srgbClr val="000000"/>
                          </a:solidFill>
                          <a:effectLst/>
                          <a:latin typeface="Times New Roman" panose="02020603050405020304" pitchFamily="18" charset="0"/>
                          <a:ea typeface="等线" panose="02010600030101010101" charset="-122"/>
                        </a:rPr>
                        <a:t>w</a:t>
                      </a:r>
                      <a:r>
                        <a:rPr lang="en-US" sz="2200" b="1" i="0" u="none" strike="noStrike" baseline="-25000">
                          <a:solidFill>
                            <a:srgbClr val="000000"/>
                          </a:solidFill>
                          <a:effectLst/>
                          <a:latin typeface="Times New Roman" panose="02020603050405020304" pitchFamily="18" charset="0"/>
                          <a:ea typeface="等线" panose="02010600030101010101" charset="-122"/>
                        </a:rPr>
                        <a:t>56</a:t>
                      </a:r>
                      <a:endParaRPr lang="en-US"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1" u="none" strike="noStrike" dirty="0">
                          <a:solidFill>
                            <a:srgbClr val="FF0000"/>
                          </a:solidFill>
                          <a:effectLst/>
                          <a:latin typeface="Times New Roman" panose="02020603050405020304" pitchFamily="18" charset="0"/>
                          <a:ea typeface="等线" panose="02010600030101010101" charset="-122"/>
                        </a:rPr>
                        <a:t>O4</a:t>
                      </a:r>
                      <a:endParaRPr lang="en-US" sz="2200" b="1" i="1" u="none" strike="noStrike" dirty="0">
                        <a:solidFill>
                          <a:srgbClr val="FF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1" u="none" strike="noStrike">
                          <a:solidFill>
                            <a:srgbClr val="FF0000"/>
                          </a:solidFill>
                          <a:effectLst/>
                          <a:latin typeface="Times New Roman" panose="02020603050405020304" pitchFamily="18" charset="0"/>
                          <a:ea typeface="等线" panose="02010600030101010101" charset="-122"/>
                        </a:rPr>
                        <a:t>O5</a:t>
                      </a:r>
                      <a:endParaRPr lang="en-US" sz="2200" b="1" i="1" u="none" strike="noStrike">
                        <a:solidFill>
                          <a:srgbClr val="FF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1" u="none" strike="noStrike">
                          <a:solidFill>
                            <a:srgbClr val="FF0000"/>
                          </a:solidFill>
                          <a:effectLst/>
                          <a:latin typeface="Times New Roman" panose="02020603050405020304" pitchFamily="18" charset="0"/>
                          <a:ea typeface="等线" panose="02010600030101010101" charset="-122"/>
                        </a:rPr>
                        <a:t>O6</a:t>
                      </a:r>
                      <a:endParaRPr lang="en-US" sz="2200" b="1" i="1" u="none" strike="noStrike">
                        <a:solidFill>
                          <a:srgbClr val="FF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140">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-0.3</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0.4</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0.1</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-0.5</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-0.3</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000000"/>
                          </a:solidFill>
                          <a:effectLst/>
                          <a:latin typeface="Times New Roman" panose="02020603050405020304" pitchFamily="18" charset="0"/>
                          <a:ea typeface="等线" panose="02010600030101010101" charset="-122"/>
                        </a:rPr>
                        <a:t>-0.2</a:t>
                      </a:r>
                      <a:endParaRPr lang="en-US" altLang="zh-CN" sz="2200" b="1" i="0" u="none" strike="noStrike">
                        <a:solidFill>
                          <a:srgbClr val="00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FF0000"/>
                          </a:solidFill>
                          <a:effectLst/>
                          <a:latin typeface="Times New Roman" panose="02020603050405020304" pitchFamily="18" charset="0"/>
                          <a:ea typeface="等线" panose="02010600030101010101" charset="-122"/>
                        </a:rPr>
                        <a:t>0.332</a:t>
                      </a:r>
                      <a:endParaRPr lang="en-US" altLang="zh-CN" sz="2200" b="1" i="0" u="none" strike="noStrike" dirty="0">
                        <a:solidFill>
                          <a:srgbClr val="FF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a:solidFill>
                            <a:srgbClr val="FF0000"/>
                          </a:solidFill>
                          <a:effectLst/>
                          <a:latin typeface="Times New Roman" panose="02020603050405020304" pitchFamily="18" charset="0"/>
                          <a:ea typeface="等线" panose="02010600030101010101" charset="-122"/>
                        </a:rPr>
                        <a:t>0.525</a:t>
                      </a:r>
                      <a:endParaRPr lang="en-US" altLang="zh-CN" sz="2200" b="1" i="0" u="none" strike="noStrike">
                        <a:solidFill>
                          <a:srgbClr val="FF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2200" b="1" i="0" u="none" strike="noStrike" dirty="0">
                          <a:solidFill>
                            <a:srgbClr val="FF0000"/>
                          </a:solidFill>
                          <a:effectLst/>
                          <a:latin typeface="Times New Roman" panose="02020603050405020304" pitchFamily="18" charset="0"/>
                          <a:ea typeface="等线" panose="02010600030101010101" charset="-122"/>
                        </a:rPr>
                        <a:t>0.474</a:t>
                      </a:r>
                      <a:endParaRPr lang="en-US" altLang="zh-CN" sz="2200" b="1" i="0" u="none" strike="noStrike" dirty="0">
                        <a:solidFill>
                          <a:srgbClr val="FF0000"/>
                        </a:solidFill>
                        <a:effectLst/>
                        <a:latin typeface="Times New Roman" panose="02020603050405020304" pitchFamily="18" charset="0"/>
                        <a:ea typeface="等线" panose="02010600030101010101" charset="-122"/>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17" name="Object 6"/>
              <p:cNvSpPr txBox="1"/>
              <p:nvPr/>
            </p:nvSpPr>
            <p:spPr bwMode="auto">
              <a:xfrm>
                <a:off x="7268217" y="3160272"/>
                <a:ext cx="3667553" cy="464452"/>
              </a:xfrm>
              <a:prstGeom prst="rect">
                <a:avLst/>
              </a:prstGeom>
              <a:noFill/>
              <a:ln>
                <a:noFill/>
              </a:ln>
              <a:effectLst/>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𝒅</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𝝁</m:t>
                      </m:r>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srgbClr val="FF0000"/>
                  </a:solidFill>
                  <a:effectLst/>
                  <a:uLnTx/>
                  <a:uFillTx/>
                  <a:cs typeface="+mn-cs"/>
                </a:endParaRPr>
              </a:p>
            </p:txBody>
          </p:sp>
        </mc:Choice>
        <mc:Fallback>
          <p:sp>
            <p:nvSpPr>
              <p:cNvPr id="17" name="Object 6"/>
              <p:cNvSpPr txBox="1">
                <a:spLocks noRot="1" noChangeAspect="1" noMove="1" noResize="1" noEditPoints="1" noAdjustHandles="1" noChangeArrowheads="1" noChangeShapeType="1" noTextEdit="1"/>
              </p:cNvSpPr>
              <p:nvPr/>
            </p:nvSpPr>
            <p:spPr bwMode="auto">
              <a:xfrm>
                <a:off x="7268217" y="3160272"/>
                <a:ext cx="3667553" cy="464452"/>
              </a:xfrm>
              <a:prstGeom prst="rect">
                <a:avLst/>
              </a:prstGeom>
              <a:blipFill rotWithShape="1">
                <a:blip r:embed="rId5"/>
                <a:stretch>
                  <a:fillRect t="-110" r="12" b="31"/>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bject 5"/>
              <p:cNvSpPr txBox="1"/>
              <p:nvPr/>
            </p:nvSpPr>
            <p:spPr bwMode="auto">
              <a:xfrm>
                <a:off x="7268217" y="3674011"/>
                <a:ext cx="3667553" cy="784860"/>
              </a:xfrm>
              <a:prstGeom prst="rect">
                <a:avLst/>
              </a:prstGeom>
              <a:noFill/>
              <a:ln>
                <a:noFill/>
              </a:ln>
              <a:effectLst/>
            </p:spPr>
            <p:txBody>
              <a:bodyPr>
                <a:normAutofit fontScale="62500" lnSpcReduction="200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nary>
                        <m:naryPr>
                          <m:chr m:val="∑"/>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naryPr>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sub>
                        <m:sup>
                          <m:sSub>
                            <m:sSub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𝒏</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sub>
                          </m:sSub>
                        </m:sup>
                        <m:e>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𝒑𝒌</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𝒘</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𝒌𝒊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e>
                      </m:nary>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𝝁</m:t>
                      </m:r>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FF0000"/>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srgbClr val="FF0000"/>
                  </a:solidFill>
                  <a:effectLst/>
                  <a:uLnTx/>
                  <a:uFillTx/>
                  <a:latin typeface="Calibri" charset="0"/>
                  <a:ea typeface="宋体" pitchFamily="2" charset="-122"/>
                  <a:cs typeface="+mn-cs"/>
                </a:endParaRPr>
              </a:p>
            </p:txBody>
          </p:sp>
        </mc:Choice>
        <mc:Fallback>
          <p:sp>
            <p:nvSpPr>
              <p:cNvPr id="18" name="Object 5"/>
              <p:cNvSpPr txBox="1">
                <a:spLocks noRot="1" noChangeAspect="1" noMove="1" noResize="1" noEditPoints="1" noAdjustHandles="1" noChangeArrowheads="1" noChangeShapeType="1" noTextEdit="1"/>
              </p:cNvSpPr>
              <p:nvPr/>
            </p:nvSpPr>
            <p:spPr bwMode="auto">
              <a:xfrm>
                <a:off x="7268217" y="3674011"/>
                <a:ext cx="3667553" cy="784860"/>
              </a:xfrm>
              <a:prstGeom prst="rect">
                <a:avLst/>
              </a:prstGeom>
              <a:blipFill rotWithShape="1">
                <a:blip r:embed="rId6"/>
                <a:stretch>
                  <a:fillRect t="-68" r="12" b="68"/>
                </a:stretch>
              </a:blipFill>
              <a:ln>
                <a:noFill/>
              </a:ln>
              <a:effectLst/>
            </p:spPr>
            <p:txBody>
              <a:bodyPr/>
              <a:lstStyle/>
              <a:p>
                <a:r>
                  <a:rPr lang="zh-CN" altLang="en-US">
                    <a:noFill/>
                  </a:rPr>
                  <a:t> </a:t>
                </a:r>
              </a:p>
            </p:txBody>
          </p:sp>
        </mc:Fallback>
      </mc:AlternateContent>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案例</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aphicFrame>
        <p:nvGraphicFramePr>
          <p:cNvPr id="6" name="Object 41"/>
          <p:cNvGraphicFramePr>
            <a:graphicFrameLocks noChangeAspect="1"/>
          </p:cNvGraphicFramePr>
          <p:nvPr/>
        </p:nvGraphicFramePr>
        <p:xfrm>
          <a:off x="858838" y="2034152"/>
          <a:ext cx="10520362" cy="4479925"/>
        </p:xfrm>
        <a:graphic>
          <a:graphicData uri="http://schemas.openxmlformats.org/presentationml/2006/ole">
            <mc:AlternateContent xmlns:mc="http://schemas.openxmlformats.org/markup-compatibility/2006">
              <mc:Choice xmlns:v="urn:schemas-microsoft-com:vml" Requires="v">
                <p:oleObj spid="_x0000_s22576" name="Visio" r:id="rId1" imgW="8714740" imgH="3307715" progId="Visio.Drawing.11">
                  <p:embed/>
                </p:oleObj>
              </mc:Choice>
              <mc:Fallback>
                <p:oleObj name="Visio" r:id="rId1" imgW="8714740" imgH="3307715" progId="Visio.Drawing.11">
                  <p:embed/>
                  <p:pic>
                    <p:nvPicPr>
                      <p:cNvPr id="0" name="Object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838" y="2034152"/>
                        <a:ext cx="10520362" cy="4479925"/>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5" name="Object 3"/>
              <p:cNvSpPr txBox="1"/>
              <p:nvPr/>
            </p:nvSpPr>
            <p:spPr bwMode="auto">
              <a:xfrm>
                <a:off x="1710559" y="1467567"/>
                <a:ext cx="6088062" cy="579437"/>
              </a:xfrm>
              <a:prstGeom prst="rect">
                <a:avLst/>
              </a:prstGeom>
              <a:noFill/>
              <a:ln>
                <a:noFill/>
              </a:ln>
              <a:effectLst/>
            </p:spPr>
            <p:txBody>
              <a:bodyPr>
                <a:noAutofit/>
              </a:bodyPr>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𝒘</m:t>
                          </m:r>
                        </m:e>
                        <m:sub>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𝒊𝒋</m:t>
                          </m:r>
                        </m:sub>
                        <m:sup>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𝒒</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bSup>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𝒌</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𝟏</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Sup>
                        <m:sSubSupPr>
                          <m:ctrlPr>
                            <a:rPr kumimoji="0" lang="zh-CN" altLang="en-US"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𝒘</m:t>
                          </m:r>
                        </m:e>
                        <m:sub>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𝒊𝒋</m:t>
                          </m:r>
                        </m:sub>
                        <m:sup>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𝒒</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bSup>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𝒌</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𝜶</m:t>
                      </m:r>
                      <m:sSubSup>
                        <m:sSubSupPr>
                          <m:ctrlPr>
                            <a:rPr kumimoji="0" lang="zh-CN" altLang="en-US" b="1" i="1" u="none" strike="noStrike" kern="1200" cap="none" spc="0" normalizeH="0" baseline="0" noProof="0">
                              <a:ln>
                                <a:noFill/>
                              </a:ln>
                              <a:solidFill>
                                <a:srgbClr val="FF0000"/>
                              </a:solidFill>
                              <a:effectLst/>
                              <a:uLnTx/>
                              <a:uFillTx/>
                              <a:latin typeface="Cambria Math" panose="02040503050406030204" pitchFamily="18" charset="0"/>
                              <a:cs typeface="+mn-cs"/>
                            </a:rPr>
                          </m:ctrlPr>
                        </m:sSubSupPr>
                        <m:e>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𝑫</m:t>
                          </m:r>
                        </m:e>
                        <m:sub>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𝒊𝒋</m:t>
                          </m:r>
                        </m:sub>
                        <m:sup>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𝒒</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bSup>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𝒌</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𝜶</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&gt;</m:t>
                      </m:r>
                      <m:r>
                        <a:rPr kumimoji="0" lang="zh-CN" altLang="en-US"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𝟎</m:t>
                      </m:r>
                    </m:oMath>
                  </m:oMathPara>
                </a14:m>
                <a:endParaRPr kumimoji="0" lang="zh-CN" altLang="en-US" b="1" i="0" u="none" strike="noStrike" kern="1200" cap="none" spc="0" normalizeH="0" baseline="0" noProof="0" dirty="0">
                  <a:ln>
                    <a:noFill/>
                  </a:ln>
                  <a:solidFill>
                    <a:srgbClr val="FF0000"/>
                  </a:solidFill>
                  <a:effectLst/>
                  <a:uLnTx/>
                  <a:uFillTx/>
                  <a:cs typeface="+mn-cs"/>
                </a:endParaRPr>
              </a:p>
            </p:txBody>
          </p:sp>
        </mc:Choice>
        <mc:Fallback>
          <p:sp>
            <p:nvSpPr>
              <p:cNvPr id="5" name="Object 3"/>
              <p:cNvSpPr txBox="1">
                <a:spLocks noRot="1" noChangeAspect="1" noMove="1" noResize="1" noEditPoints="1" noAdjustHandles="1" noChangeArrowheads="1" noChangeShapeType="1" noTextEdit="1"/>
              </p:cNvSpPr>
              <p:nvPr/>
            </p:nvSpPr>
            <p:spPr bwMode="auto">
              <a:xfrm>
                <a:off x="1710559" y="1467567"/>
                <a:ext cx="6088062" cy="579437"/>
              </a:xfrm>
              <a:prstGeom prst="rect">
                <a:avLst/>
              </a:prstGeom>
              <a:blipFill rotWithShape="1">
                <a:blip r:embed="rId3"/>
                <a:stretch>
                  <a:fillRect l="-8" t="-14" r="3" b="69"/>
                </a:stretch>
              </a:blipFill>
              <a:ln>
                <a:noFill/>
              </a:ln>
              <a:effectLst/>
            </p:spPr>
            <p:txBody>
              <a:bodyPr/>
              <a:lstStyle/>
              <a:p>
                <a:r>
                  <a:rPr lang="zh-CN" altLang="en-US">
                    <a:noFill/>
                  </a:rPr>
                  <a:t> </a:t>
                </a:r>
              </a:p>
            </p:txBody>
          </p:sp>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83" name="文本占位符 3"/>
          <p:cNvSpPr txBox="1"/>
          <p:nvPr/>
        </p:nvSpPr>
        <p:spPr bwMode="auto">
          <a:xfrm>
            <a:off x="4780280" y="1442085"/>
            <a:ext cx="2631440" cy="53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包含多个隐含层</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5"/>
          <p:cNvGraphicFramePr/>
          <p:nvPr/>
        </p:nvGraphicFramePr>
        <p:xfrm>
          <a:off x="1259840" y="1784985"/>
          <a:ext cx="9609455" cy="4344035"/>
        </p:xfrm>
        <a:graphic>
          <a:graphicData uri="http://schemas.openxmlformats.org/presentationml/2006/ole">
            <mc:AlternateContent xmlns:mc="http://schemas.openxmlformats.org/markup-compatibility/2006">
              <mc:Choice xmlns:v="urn:schemas-microsoft-com:vml" Requires="v">
                <p:oleObj spid="_x0000_s17428" name="Visio" r:id="rId1" imgW="6710045" imgH="3258185" progId="Visio.Drawing.15">
                  <p:embed/>
                </p:oleObj>
              </mc:Choice>
              <mc:Fallback>
                <p:oleObj name="Visio" r:id="rId1" imgW="6710045" imgH="3258185" progId="Visio.Drawing.15">
                  <p:embed/>
                  <p:pic>
                    <p:nvPicPr>
                      <p:cNvPr id="0" name="对象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840" y="1784985"/>
                        <a:ext cx="9609455" cy="4344035"/>
                      </a:xfrm>
                      <a:prstGeom prst="rect">
                        <a:avLst/>
                      </a:prstGeom>
                      <a:noFill/>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5" name="矩形 4"/>
              <p:cNvSpPr/>
              <p:nvPr/>
            </p:nvSpPr>
            <p:spPr>
              <a:xfrm>
                <a:off x="2625413" y="2253612"/>
                <a:ext cx="7138035" cy="8578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nary>
                        <m:naryPr>
                          <m:chr m:val="∑"/>
                          <m:limLoc m:val="subSup"/>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naryPr>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𝑗</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0</m:t>
                          </m:r>
                        </m:sub>
                        <m:sup>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𝑛</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en-US" altLang="zh-CN" sz="24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i="1">
                                      <a:latin typeface="Cambria Math" panose="02040503050406030204" pitchFamily="18" charset="0"/>
                                      <a:ea typeface="微软雅黑" panose="020B0503020204020204" pitchFamily="34" charset="-122"/>
                                      <a:cs typeface="Cambria Math" panose="02040503050406030204" pitchFamily="18" charset="0"/>
                                    </a:rPr>
                                    <m:t>1</m:t>
                                  </m:r>
                                </m:sub>
                              </m:sSub>
                            </m:e>
                            <m:sub>
                              <m:r>
                                <a:rPr lang="en-US" altLang="zh-CN" sz="2400" i="1">
                                  <a:latin typeface="Cambria Math" panose="02040503050406030204" pitchFamily="18" charset="0"/>
                                  <a:ea typeface="微软雅黑" panose="020B0503020204020204" pitchFamily="34" charset="-122"/>
                                  <a:cs typeface="Cambria Math" panose="02040503050406030204" pitchFamily="18" charset="0"/>
                                </a:rPr>
                                <m:t> </m:t>
                              </m:r>
                            </m:sub>
                          </m:sSub>
                        </m:sup>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𝑤</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𝑖𝑗</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𝑗</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d>
                            </m:sup>
                          </m:sSubSup>
                        </m:e>
                      </m:nary>
                      <m:m>
                        <m:mPr>
                          <m:mcs>
                            <m:mc>
                              <m:mcPr>
                                <m:count m:val="2"/>
                                <m:mcJc m:val="center"/>
                              </m:mcPr>
                            </m:mc>
                          </m:mcs>
                          <m:plcHide m:val="on"/>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mPr>
                        <m:mr>
                          <m:e/>
                          <m:e>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en-US" sz="2400">
                                        <a:latin typeface="Cambria Math" panose="02040503050406030204" pitchFamily="18" charset="0"/>
                                        <a:ea typeface="MS Mincho" charset="0"/>
                                        <a:cs typeface="Cambria Math" panose="02040503050406030204" pitchFamily="18" charset="0"/>
                                      </a:rPr>
                                      <m:t>0</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d>
                                  </m:sup>
                                </m:sSubSup>
                                <m:r>
                                  <a:rPr lang="zh-CN" altLang="en-US" sz="2400">
                                    <a:latin typeface="Cambria Math" panose="02040503050406030204" pitchFamily="18" charset="0"/>
                                    <a:ea typeface="MS Mincho" charset="0"/>
                                    <a:cs typeface="Cambria Math" panose="02040503050406030204" pitchFamily="18" charset="0"/>
                                  </a:rPr>
                                  <m:t>=</m:t>
                                </m:r>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MS Mincho" charset="0"/>
                                        <a:cs typeface="Cambria Math" panose="02040503050406030204" pitchFamily="18" charset="0"/>
                                      </a:rPr>
                                      <m:t>𝜃</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𝑤</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r>
                                      <a:rPr lang="zh-CN" altLang="en-US" sz="2400">
                                        <a:latin typeface="Cambria Math" panose="02040503050406030204" pitchFamily="18" charset="0"/>
                                        <a:ea typeface="MS Mincho" charset="0"/>
                                        <a:cs typeface="Cambria Math" panose="02040503050406030204" pitchFamily="18" charset="0"/>
                                      </a:rPr>
                                      <m:t>0</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d>
                          </m:e>
                        </m:mr>
                      </m:m>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625413" y="2253612"/>
                <a:ext cx="7138035" cy="857885"/>
              </a:xfrm>
              <a:prstGeom prst="rect">
                <a:avLst/>
              </a:prstGeom>
              <a:blipFill rotWithShape="1">
                <a:blip r:embed="rId1"/>
                <a:stretch>
                  <a:fillRect l="-5" t="-74" r="5"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636944" y="3094046"/>
                <a:ext cx="4467826" cy="12714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𝑓</m:t>
                      </m:r>
                      <m:r>
                        <a:rPr lang="zh-CN" altLang="en-US" sz="2400">
                          <a:latin typeface="Cambria Math" panose="02040503050406030204" pitchFamily="18" charset="0"/>
                          <a:ea typeface="MS Mincho" charset="0"/>
                          <a:cs typeface="Cambria Math" panose="02040503050406030204" pitchFamily="18" charset="0"/>
                        </a:rPr>
                        <m:t>(</m:t>
                      </m:r>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d>
                        <m:dPr>
                          <m:begChr m:val="{"/>
                          <m:endChr m:val=""/>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m>
                            <m:mPr>
                              <m:mcs>
                                <m:mc>
                                  <m:mcPr>
                                    <m:count m:val="2"/>
                                    <m:mcJc m:val="center"/>
                                  </m:mcPr>
                                </m:mc>
                              </m:mcs>
                              <m:plcHide m:val="on"/>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mPr>
                            <m:mr>
                              <m:e>
                                <m:r>
                                  <a:rPr lang="zh-CN" altLang="en-US" sz="2400">
                                    <a:latin typeface="Cambria Math" panose="02040503050406030204" pitchFamily="18" charset="0"/>
                                    <a:ea typeface="MS Mincho" charset="0"/>
                                    <a:cs typeface="Cambria Math" panose="02040503050406030204" pitchFamily="18" charset="0"/>
                                  </a:rPr>
                                  <m:t>1</m:t>
                                </m:r>
                              </m:e>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0</m:t>
                                </m:r>
                              </m:e>
                            </m:mr>
                            <m:mr>
                              <m:e>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e>
                              <m:e>
                                <m:sSubSup>
                                  <m:sSubSup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Sup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𝑠</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sub>
                                  <m:sup>
                                    <m:d>
                                      <m:d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d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e>
                                    </m:d>
                                  </m:sup>
                                </m:sSubSup>
                                <m:r>
                                  <a:rPr lang="zh-CN" altLang="en-US" sz="2400">
                                    <a:latin typeface="Cambria Math" panose="02040503050406030204" pitchFamily="18" charset="0"/>
                                    <a:ea typeface="MS Mincho" charset="0"/>
                                    <a:cs typeface="Cambria Math" panose="02040503050406030204" pitchFamily="18" charset="0"/>
                                  </a:rPr>
                                  <m:t>&lt;</m:t>
                                </m:r>
                                <m:r>
                                  <a:rPr lang="zh-CN" altLang="en-US" sz="2400">
                                    <a:latin typeface="Cambria Math" panose="02040503050406030204" pitchFamily="18" charset="0"/>
                                    <a:ea typeface="MS Mincho" charset="0"/>
                                    <a:cs typeface="Cambria Math" panose="02040503050406030204" pitchFamily="18" charset="0"/>
                                  </a:rPr>
                                  <m:t>0</m:t>
                                </m:r>
                              </m:e>
                            </m:mr>
                          </m:m>
                        </m:e>
                      </m:d>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6" name="矩形 5"/>
              <p:cNvSpPr>
                <a:spLocks noRot="1" noChangeAspect="1" noMove="1" noResize="1" noEditPoints="1" noAdjustHandles="1" noChangeArrowheads="1" noChangeShapeType="1" noTextEdit="1"/>
              </p:cNvSpPr>
              <p:nvPr/>
            </p:nvSpPr>
            <p:spPr>
              <a:xfrm>
                <a:off x="2636944" y="3094046"/>
                <a:ext cx="4467826" cy="1271438"/>
              </a:xfrm>
              <a:prstGeom prst="rect">
                <a:avLst/>
              </a:prstGeom>
              <a:blipFill rotWithShape="1">
                <a:blip r:embed="rId2"/>
                <a:stretch>
                  <a:fillRect l="-9" t="-26" r="9"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625413" y="4365484"/>
                <a:ext cx="5856283" cy="4901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𝑖</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2</m:t>
                      </m:r>
                      <m:r>
                        <a:rPr lang="zh-CN" altLang="en-US" sz="2400">
                          <a:latin typeface="Cambria Math" panose="02040503050406030204" pitchFamily="18" charset="0"/>
                          <a:ea typeface="MS Mincho" charset="0"/>
                          <a:cs typeface="Cambria Math" panose="02040503050406030204" pitchFamily="18" charset="0"/>
                        </a:rPr>
                        <m:t>,⋯,</m:t>
                      </m:r>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𝑛</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sub>
                      </m:sSub>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𝑗</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2</m:t>
                      </m:r>
                      <m:r>
                        <a:rPr lang="zh-CN" altLang="en-US" sz="2400">
                          <a:latin typeface="Cambria Math" panose="02040503050406030204" pitchFamily="18" charset="0"/>
                          <a:ea typeface="MS Mincho" charset="0"/>
                          <a:cs typeface="Cambria Math" panose="02040503050406030204" pitchFamily="18" charset="0"/>
                        </a:rPr>
                        <m:t>,⋯</m:t>
                      </m:r>
                      <m:sSub>
                        <m:sSubPr>
                          <m:ctrlPr>
                            <a:rPr lang="zh-CN" altLang="en-US" sz="2400" i="1">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𝑛</m:t>
                          </m:r>
                        </m:e>
                        <m:sub>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sub>
                      </m:sSub>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𝑞</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1</m:t>
                      </m:r>
                      <m:r>
                        <a:rPr lang="zh-CN" altLang="en-US" sz="2400">
                          <a:latin typeface="Cambria Math" panose="02040503050406030204" pitchFamily="18" charset="0"/>
                          <a:ea typeface="MS Mincho" charset="0"/>
                          <a:cs typeface="Cambria Math" panose="02040503050406030204" pitchFamily="18" charset="0"/>
                        </a:rPr>
                        <m:t>,</m:t>
                      </m:r>
                      <m:r>
                        <a:rPr lang="zh-CN" altLang="en-US" sz="2400">
                          <a:latin typeface="Cambria Math" panose="02040503050406030204" pitchFamily="18" charset="0"/>
                          <a:ea typeface="MS Mincho" charset="0"/>
                          <a:cs typeface="Cambria Math" panose="02040503050406030204" pitchFamily="18" charset="0"/>
                        </a:rPr>
                        <m:t>2</m:t>
                      </m:r>
                      <m:r>
                        <a:rPr lang="zh-CN" altLang="en-US" sz="2400">
                          <a:latin typeface="Cambria Math" panose="02040503050406030204" pitchFamily="18" charset="0"/>
                          <a:ea typeface="MS Mincho" charset="0"/>
                          <a:cs typeface="Cambria Math" panose="02040503050406030204" pitchFamily="18" charset="0"/>
                        </a:rPr>
                        <m:t>,⋯</m:t>
                      </m:r>
                      <m:r>
                        <a:rPr lang="zh-CN" altLang="en-US" sz="2400" i="1">
                          <a:latin typeface="Cambria Math" panose="02040503050406030204" pitchFamily="18" charset="0"/>
                          <a:ea typeface="微软雅黑" panose="020B0503020204020204" pitchFamily="34" charset="-122"/>
                          <a:cs typeface="Cambria Math" panose="02040503050406030204" pitchFamily="18" charset="0"/>
                        </a:rPr>
                        <m:t>𝑄</m:t>
                      </m:r>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p:nvSpPr>
            <p:spPr>
              <a:xfrm>
                <a:off x="2625413" y="4365484"/>
                <a:ext cx="5856283" cy="490199"/>
              </a:xfrm>
              <a:prstGeom prst="rect">
                <a:avLst/>
              </a:prstGeom>
              <a:blipFill rotWithShape="1">
                <a:blip r:embed="rId3"/>
                <a:stretch>
                  <a:fillRect l="-6" t="-101" b="96"/>
                </a:stretch>
              </a:blipFill>
            </p:spPr>
            <p:txBody>
              <a:bodyPr/>
              <a:lstStyle/>
              <a:p>
                <a:r>
                  <a:rPr lang="zh-CN" altLang="en-US">
                    <a:noFill/>
                  </a:rPr>
                  <a:t> </a:t>
                </a:r>
              </a:p>
            </p:txBody>
          </p:sp>
        </mc:Fallback>
      </mc:AlternateContent>
      <p:sp>
        <p:nvSpPr>
          <p:cNvPr id="51" name="文本占位符 3"/>
          <p:cNvSpPr txBox="1"/>
          <p:nvPr/>
        </p:nvSpPr>
        <p:spPr bwMode="auto">
          <a:xfrm>
            <a:off x="797006" y="1712462"/>
            <a:ext cx="10902788" cy="38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多层感知器网络的输入输出变换关系为：</a:t>
            </a:r>
            <a:endParaRPr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3" name="文本占位符 3"/>
              <p:cNvSpPr txBox="1"/>
              <p:nvPr/>
            </p:nvSpPr>
            <p:spPr bwMode="auto">
              <a:xfrm>
                <a:off x="797006" y="5160778"/>
                <a:ext cx="11044474" cy="127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每一层相当于一个单层感知器网络，如对于第</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层，它形成一个</a:t>
                </a:r>
                <a14:m>
                  <m:oMath xmlns:m="http://schemas.openxmlformats.org/officeDocument/2006/math">
                    <m:sSub>
                      <m:sSubPr>
                        <m:ctrlPr>
                          <a:rPr lang="en-US" altLang="zh-CN" sz="2200" b="0" i="1" dirty="0"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200" b="0" i="1" dirty="0">
                            <a:latin typeface="Cambria Math" panose="02040503050406030204" pitchFamily="18" charset="0"/>
                            <a:ea typeface="微软雅黑" panose="020B0503020204020204" pitchFamily="34" charset="-122"/>
                            <a:cs typeface="Cambria Math" panose="02040503050406030204" pitchFamily="18" charset="0"/>
                          </a:rPr>
                          <m:t>𝑛</m:t>
                        </m:r>
                      </m:e>
                      <m:sub>
                        <m:r>
                          <a:rPr lang="en-US" altLang="zh-CN" sz="2200" b="0" i="1" dirty="0">
                            <a:latin typeface="Cambria Math" panose="02040503050406030204" pitchFamily="18" charset="0"/>
                            <a:ea typeface="微软雅黑" panose="020B0503020204020204" pitchFamily="34" charset="-122"/>
                            <a:cs typeface="Cambria Math" panose="02040503050406030204" pitchFamily="18" charset="0"/>
                          </a:rPr>
                          <m:t>𝑞</m:t>
                        </m:r>
                      </m:sub>
                    </m:sSub>
                    <m:r>
                      <a:rPr lang="en-US" altLang="zh-CN" sz="2200" b="0" i="0" dirty="0">
                        <a:latin typeface="Cambria Math" panose="02040503050406030204" pitchFamily="18" charset="0"/>
                        <a:ea typeface="MS Mincho" charset="0"/>
                        <a:cs typeface="Cambria Math" panose="02040503050406030204" pitchFamily="18" charset="0"/>
                      </a:rPr>
                      <m:t>−</m:t>
                    </m:r>
                    <m:r>
                      <a:rPr lang="en-US" altLang="zh-CN" sz="2200" b="0" i="0" dirty="0">
                        <a:latin typeface="Cambria Math" panose="02040503050406030204" pitchFamily="18" charset="0"/>
                        <a:ea typeface="MS Mincho" charset="0"/>
                        <a:cs typeface="Cambria Math" panose="02040503050406030204" pitchFamily="18" charset="0"/>
                      </a:rPr>
                      <m:t>1</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维的超平面，它对于该层的输入模式进行线性分类。由于多层的组合，最终可实现对输入模式的较复杂的分类。</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3" name="文本占位符 3"/>
              <p:cNvSpPr txBox="1">
                <a:spLocks noRot="1" noChangeAspect="1" noMove="1" noResize="1" noEditPoints="1" noAdjustHandles="1" noChangeArrowheads="1" noChangeShapeType="1" noTextEdit="1"/>
              </p:cNvSpPr>
              <p:nvPr/>
            </p:nvSpPr>
            <p:spPr bwMode="auto">
              <a:xfrm>
                <a:off x="797006" y="5160778"/>
                <a:ext cx="11044474" cy="1270502"/>
              </a:xfrm>
              <a:prstGeom prst="rect">
                <a:avLst/>
              </a:prstGeom>
              <a:blipFill rotWithShape="1">
                <a:blip r:embed="rId4"/>
                <a:stretch>
                  <a:fillRect l="-1" t="-10" b="-131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3" name="文本占位符 3"/>
              <p:cNvSpPr txBox="1"/>
              <p:nvPr/>
            </p:nvSpPr>
            <p:spPr bwMode="auto">
              <a:xfrm>
                <a:off x="797006" y="1712462"/>
                <a:ext cx="10861594" cy="35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单层感知器</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模型中神经元的变换函数采用的是符号函数，因此输出的是二值量。它主要用于模式分类。</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多层前馈网</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具有相同的结构，只是神经元的变换函数采用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型函数</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，因此输出量是</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之间的连续量，它可实现从输入到输出的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任意的非线性映射</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。由于连接权的调整采用的是</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反向传播</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(Back Propagation)</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的学习算法</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，因此该网络也称为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网络</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在多层前馈网络中，第</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层</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(q=0,1…Q)</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的神经元个数为</a:t>
                </a:r>
                <a14:m>
                  <m:oMath xmlns:m="http://schemas.openxmlformats.org/officeDocument/2006/math">
                    <m:sSub>
                      <m:sSubPr>
                        <m:ctrlPr>
                          <a:rPr lang="en-US" altLang="zh-CN" sz="2400" b="0" i="1" dirty="0"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dirty="0">
                            <a:latin typeface="Cambria Math" panose="02040503050406030204" pitchFamily="18" charset="0"/>
                            <a:ea typeface="微软雅黑" panose="020B0503020204020204" pitchFamily="34" charset="-122"/>
                            <a:cs typeface="Cambria Math" panose="02040503050406030204" pitchFamily="18" charset="0"/>
                          </a:rPr>
                          <m:t>𝑛</m:t>
                        </m:r>
                      </m:e>
                      <m:sub>
                        <m:r>
                          <a:rPr lang="en-US" altLang="zh-CN" sz="2400" b="0" i="1" dirty="0">
                            <a:latin typeface="Cambria Math" panose="02040503050406030204" pitchFamily="18" charset="0"/>
                            <a:ea typeface="微软雅黑" panose="020B0503020204020204" pitchFamily="34" charset="-122"/>
                            <a:cs typeface="Cambria Math" panose="02040503050406030204" pitchFamily="18" charset="0"/>
                          </a:rPr>
                          <m:t>𝑞</m:t>
                        </m:r>
                      </m:sub>
                    </m:sSub>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输入到第</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层的第</a:t>
                </a:r>
                <a:r>
                  <a:rPr lang="en-US" altLang="zh-CN" sz="2200" b="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个神经元的连接权系统为 ：</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则有： </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 name="文本占位符 3"/>
              <p:cNvSpPr txBox="1">
                <a:spLocks noRot="1" noChangeAspect="1" noMove="1" noResize="1" noEditPoints="1" noAdjustHandles="1" noChangeArrowheads="1" noChangeShapeType="1" noTextEdit="1"/>
              </p:cNvSpPr>
              <p:nvPr/>
            </p:nvSpPr>
            <p:spPr bwMode="auto">
              <a:xfrm>
                <a:off x="797006" y="1712462"/>
                <a:ext cx="10861594" cy="3579974"/>
              </a:xfrm>
              <a:prstGeom prst="rect">
                <a:avLst/>
              </a:prstGeom>
              <a:blipFill rotWithShape="1">
                <a:blip r:embed="rId1"/>
                <a:stretch>
                  <a:fillRect l="-1" t="-14" b="-58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bject 3"/>
              <p:cNvSpPr txBox="1"/>
              <p:nvPr/>
            </p:nvSpPr>
            <p:spPr bwMode="auto">
              <a:xfrm>
                <a:off x="3760756" y="4030335"/>
                <a:ext cx="4934094" cy="685800"/>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𝑖</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zh-CN" altLang="en-US" sz="2000" i="1">
                              <a:solidFill>
                                <a:srgbClr val="000000"/>
                              </a:solidFill>
                              <a:latin typeface="Cambria Math" panose="02040503050406030204" pitchFamily="18" charset="0"/>
                              <a:cs typeface="Cambria Math" panose="02040503050406030204" pitchFamily="18" charset="0"/>
                            </a:rPr>
                          </m:ctrlPr>
                        </m:sSubPr>
                        <m:e>
                          <m:r>
                            <a:rPr lang="zh-CN" altLang="en-US" sz="2000" i="1">
                              <a:solidFill>
                                <a:srgbClr val="000000"/>
                              </a:solidFill>
                              <a:latin typeface="Cambria Math" panose="02040503050406030204" pitchFamily="18" charset="0"/>
                              <a:cs typeface="Cambria Math" panose="02040503050406030204" pitchFamily="18" charset="0"/>
                            </a:rPr>
                            <m:t>𝑛</m:t>
                          </m:r>
                        </m:e>
                        <m:sub>
                          <m:r>
                            <a:rPr lang="zh-CN" altLang="en-US" sz="2000" i="1">
                              <a:solidFill>
                                <a:srgbClr val="000000"/>
                              </a:solidFill>
                              <a:latin typeface="Cambria Math" panose="02040503050406030204" pitchFamily="18" charset="0"/>
                              <a:cs typeface="Cambria Math" panose="02040503050406030204" pitchFamily="18" charset="0"/>
                            </a:rPr>
                            <m:t>𝑞</m:t>
                          </m:r>
                        </m:sub>
                      </m:sSub>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𝑗</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2</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zh-CN" altLang="en-US" sz="2000" i="1">
                              <a:solidFill>
                                <a:srgbClr val="000000"/>
                              </a:solidFill>
                              <a:latin typeface="Cambria Math" panose="02040503050406030204" pitchFamily="18" charset="0"/>
                              <a:cs typeface="Cambria Math" panose="02040503050406030204" pitchFamily="18" charset="0"/>
                            </a:rPr>
                          </m:ctrlPr>
                        </m:sSubPr>
                        <m:e>
                          <m:r>
                            <a:rPr lang="zh-CN" altLang="en-US" sz="2000" i="1">
                              <a:solidFill>
                                <a:srgbClr val="000000"/>
                              </a:solidFill>
                              <a:latin typeface="Cambria Math" panose="02040503050406030204" pitchFamily="18" charset="0"/>
                              <a:cs typeface="Cambria Math" panose="02040503050406030204" pitchFamily="18" charset="0"/>
                            </a:rPr>
                            <m:t>𝑛</m:t>
                          </m:r>
                        </m:e>
                        <m:sub>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sub>
                      </m:sSub>
                      <m:r>
                        <a:rPr lang="zh-CN" altLang="en-US" sz="2000" i="1">
                          <a:solidFill>
                            <a:srgbClr val="000000"/>
                          </a:solidFill>
                          <a:latin typeface="Cambria Math" panose="02040503050406030204" pitchFamily="18" charset="0"/>
                          <a:ea typeface="MS Mincho" charset="0"/>
                          <a:cs typeface="Cambria Math" panose="02040503050406030204" pitchFamily="18" charset="0"/>
                        </a:rPr>
                        <m:t>)</m:t>
                      </m:r>
                    </m:oMath>
                  </m:oMathPara>
                </a14:m>
                <a:endParaRPr lang="zh-CN" altLang="en-US" dirty="0">
                  <a:latin typeface="宋体" pitchFamily="2" charset="-122"/>
                  <a:cs typeface="宋体" pitchFamily="2" charset="-122"/>
                </a:endParaRPr>
              </a:p>
            </p:txBody>
          </p:sp>
        </mc:Choice>
        <mc:Fallback>
          <p:sp>
            <p:nvSpPr>
              <p:cNvPr id="9" name="Object 3"/>
              <p:cNvSpPr txBox="1">
                <a:spLocks noRot="1" noChangeAspect="1" noMove="1" noResize="1" noEditPoints="1" noAdjustHandles="1" noChangeArrowheads="1" noChangeShapeType="1" noTextEdit="1"/>
              </p:cNvSpPr>
              <p:nvPr/>
            </p:nvSpPr>
            <p:spPr bwMode="auto">
              <a:xfrm>
                <a:off x="3760756" y="4030335"/>
                <a:ext cx="4934094" cy="685800"/>
              </a:xfrm>
              <a:prstGeom prst="rect">
                <a:avLst/>
              </a:prstGeom>
              <a:blipFill rotWithShape="1">
                <a:blip r:embed="rId2"/>
                <a:stretch>
                  <a:fillRect l="-6" t="-91" r="9" b="91"/>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bject 3"/>
              <p:cNvSpPr txBox="1"/>
              <p:nvPr/>
            </p:nvSpPr>
            <p:spPr bwMode="auto">
              <a:xfrm>
                <a:off x="2292626" y="4716135"/>
                <a:ext cx="7911548" cy="1659459"/>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sSubSup>
                        <m:sSubSupPr>
                          <m:ctrlPr>
                            <a:rPr lang="zh-CN" altLang="en-US" sz="2000" i="1" smtClean="0">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nary>
                        <m:naryPr>
                          <m:chr m:val="∑"/>
                          <m:ctrlPr>
                            <a:rPr lang="zh-CN" altLang="en-US" sz="2000" i="1">
                              <a:solidFill>
                                <a:srgbClr val="000000"/>
                              </a:solidFill>
                              <a:latin typeface="Cambria Math" panose="02040503050406030204" pitchFamily="18" charset="0"/>
                              <a:cs typeface="Cambria Math" panose="02040503050406030204" pitchFamily="18" charset="0"/>
                            </a:rPr>
                          </m:ctrlPr>
                        </m:naryPr>
                        <m:sub>
                          <m:r>
                            <a:rPr lang="zh-CN" altLang="en-US" sz="2000" i="1">
                              <a:solidFill>
                                <a:srgbClr val="000000"/>
                              </a:solidFill>
                              <a:latin typeface="Cambria Math" panose="02040503050406030204" pitchFamily="18" charset="0"/>
                              <a:cs typeface="Cambria Math" panose="02040503050406030204" pitchFamily="18" charset="0"/>
                            </a:rPr>
                            <m:t>𝑗</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sSub>
                            <m:sSubPr>
                              <m:ctrlPr>
                                <a:rPr lang="zh-CN" altLang="en-US" sz="2000" i="1" smtClean="0">
                                  <a:solidFill>
                                    <a:srgbClr val="000000"/>
                                  </a:solidFill>
                                  <a:latin typeface="Cambria Math" panose="02040503050406030204" pitchFamily="18" charset="0"/>
                                  <a:cs typeface="Cambria Math" panose="02040503050406030204" pitchFamily="18" charset="0"/>
                                </a:rPr>
                              </m:ctrlPr>
                            </m:sSubPr>
                            <m:e>
                              <m:sSub>
                                <m:sSubPr>
                                  <m:ctrlPr>
                                    <a:rPr lang="zh-CN" altLang="en-US" sz="2000" i="1">
                                      <a:solidFill>
                                        <a:srgbClr val="000000"/>
                                      </a:solidFill>
                                      <a:latin typeface="Cambria Math" panose="02040503050406030204" pitchFamily="18" charset="0"/>
                                      <a:cs typeface="Cambria Math" panose="02040503050406030204" pitchFamily="18" charset="0"/>
                                    </a:rPr>
                                  </m:ctrlPr>
                                </m:sSubPr>
                                <m:e>
                                  <m:r>
                                    <a:rPr lang="zh-CN" altLang="en-US" sz="2000" i="1">
                                      <a:solidFill>
                                        <a:srgbClr val="000000"/>
                                      </a:solidFill>
                                      <a:latin typeface="Cambria Math" panose="02040503050406030204" pitchFamily="18" charset="0"/>
                                      <a:cs typeface="Cambria Math" panose="02040503050406030204" pitchFamily="18" charset="0"/>
                                    </a:rPr>
                                    <m:t>𝑛</m:t>
                                  </m:r>
                                </m:e>
                                <m:sub>
                                  <m:r>
                                    <a:rPr lang="zh-CN" altLang="en-US" sz="2000" i="1">
                                      <a:solidFill>
                                        <a:srgbClr val="000000"/>
                                      </a:solidFill>
                                      <a:latin typeface="Cambria Math" panose="02040503050406030204" pitchFamily="18" charset="0"/>
                                      <a:cs typeface="Cambria Math" panose="02040503050406030204" pitchFamily="18" charset="0"/>
                                    </a:rPr>
                                    <m:t>𝑞</m:t>
                                  </m:r>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m:t>
                                  </m:r>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1</m:t>
                                  </m:r>
                                </m:sub>
                              </m:sSub>
                            </m:e>
                            <m:sub>
                              <m:r>
                                <a:rPr lang="en-US" altLang="zh-CN" sz="2000" b="0" i="1" smtClean="0">
                                  <a:solidFill>
                                    <a:srgbClr val="000000"/>
                                  </a:solidFill>
                                  <a:latin typeface="Cambria Math" panose="02040503050406030204" pitchFamily="18" charset="0"/>
                                  <a:ea typeface="MS Mincho" charset="0"/>
                                  <a:cs typeface="Cambria Math" panose="02040503050406030204" pitchFamily="18" charset="0"/>
                                </a:rPr>
                                <m:t> </m:t>
                              </m:r>
                            </m:sub>
                          </m:sSub>
                        </m:sup>
                        <m:e>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cs typeface="Cambria Math" panose="02040503050406030204" pitchFamily="18" charset="0"/>
                                </a:rPr>
                                <m:t>𝑗</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e>
                      </m:nary>
                      <m:m>
                        <m:mPr>
                          <m:mcs>
                            <m:mc>
                              <m:mcPr>
                                <m:count m:val="2"/>
                                <m:mcJc m:val="center"/>
                              </m:mcPr>
                            </m:mc>
                          </m:mcs>
                          <m:plcHide m:val="on"/>
                          <m:ctrlPr>
                            <a:rPr lang="zh-CN" altLang="en-US" sz="2000" i="1">
                              <a:solidFill>
                                <a:srgbClr val="000000"/>
                              </a:solidFill>
                              <a:latin typeface="Cambria Math" panose="02040503050406030204" pitchFamily="18" charset="0"/>
                              <a:cs typeface="Cambria Math" panose="02040503050406030204" pitchFamily="18" charset="0"/>
                            </a:rPr>
                          </m:ctrlPr>
                        </m:mPr>
                        <m:mr>
                          <m:e/>
                          <m:e>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ea typeface="MS Mincho" charset="0"/>
                                    <a:cs typeface="Cambria Math" panose="02040503050406030204" pitchFamily="18" charset="0"/>
                                  </a:rPr>
                                  <m:t>𝜃</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𝑤</m:t>
                                </m:r>
                              </m:e>
                              <m:sub>
                                <m:r>
                                  <a:rPr lang="zh-CN" altLang="en-US" sz="2000" i="1">
                                    <a:solidFill>
                                      <a:srgbClr val="000000"/>
                                    </a:solidFill>
                                    <a:latin typeface="Cambria Math" panose="02040503050406030204" pitchFamily="18" charset="0"/>
                                    <a:cs typeface="Cambria Math" panose="02040503050406030204" pitchFamily="18" charset="0"/>
                                  </a:rPr>
                                  <m:t>𝑖</m:t>
                                </m:r>
                                <m:r>
                                  <a:rPr lang="zh-CN" altLang="en-US" sz="2000" i="1">
                                    <a:solidFill>
                                      <a:srgbClr val="000000"/>
                                    </a:solidFill>
                                    <a:latin typeface="Cambria Math" panose="02040503050406030204" pitchFamily="18" charset="0"/>
                                    <a:ea typeface="MS Mincho" charset="0"/>
                                    <a:cs typeface="Cambria Math" panose="02040503050406030204" pitchFamily="18" charset="0"/>
                                  </a:rPr>
                                  <m:t>0</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e>
                        </m:mr>
                      </m:m>
                    </m:oMath>
                    <m:oMath xmlns:m="http://schemas.openxmlformats.org/officeDocument/2006/math">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𝑥</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𝑓</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f>
                        <m:fPr>
                          <m:ctrlPr>
                            <a:rPr lang="zh-CN" altLang="en-US" sz="2000" i="1">
                              <a:solidFill>
                                <a:srgbClr val="000000"/>
                              </a:solidFill>
                              <a:latin typeface="Cambria Math" panose="02040503050406030204" pitchFamily="18" charset="0"/>
                              <a:cs typeface="Cambria Math" panose="02040503050406030204" pitchFamily="18" charset="0"/>
                            </a:rPr>
                          </m:ctrlPr>
                        </m:fPr>
                        <m:num>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num>
                        <m:den>
                          <m:r>
                            <a:rPr lang="zh-CN" altLang="en-US" sz="2000" i="1">
                              <a:solidFill>
                                <a:srgbClr val="000000"/>
                              </a:solidFill>
                              <a:latin typeface="Cambria Math" panose="02040503050406030204" pitchFamily="18" charset="0"/>
                              <a:ea typeface="MS Mincho" charset="0"/>
                              <a:cs typeface="Cambria Math" panose="02040503050406030204" pitchFamily="18" charset="0"/>
                            </a:rPr>
                            <m:t>1</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func>
                            <m:funcPr>
                              <m:ctrlPr>
                                <a:rPr lang="zh-CN" altLang="en-US" sz="2000" i="1">
                                  <a:solidFill>
                                    <a:srgbClr val="000000"/>
                                  </a:solidFill>
                                  <a:latin typeface="Cambria Math" panose="02040503050406030204" pitchFamily="18" charset="0"/>
                                  <a:cs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cs typeface="Cambria Math" panose="02040503050406030204" pitchFamily="18" charset="0"/>
                                </a:rPr>
                                <m:t>exp</m:t>
                              </m:r>
                            </m:fName>
                            <m:e>
                              <m:r>
                                <a:rPr lang="zh-CN" altLang="en-US" sz="2000" i="1">
                                  <a:solidFill>
                                    <a:srgbClr val="000000"/>
                                  </a:solidFill>
                                  <a:latin typeface="Cambria Math" panose="02040503050406030204" pitchFamily="18" charset="0"/>
                                  <a:ea typeface="MS Mincho" charset="0"/>
                                  <a:cs typeface="Cambria Math" panose="02040503050406030204" pitchFamily="18" charset="0"/>
                                </a:rPr>
                                <m:t>(</m:t>
                              </m:r>
                            </m:e>
                          </m:func>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ea typeface="MS Mincho" charset="0"/>
                              <a:cs typeface="Cambria Math" panose="02040503050406030204" pitchFamily="18" charset="0"/>
                            </a:rPr>
                            <m:t>𝜇</m:t>
                          </m:r>
                          <m:sSubSup>
                            <m:sSubSupPr>
                              <m:ctrlPr>
                                <a:rPr lang="zh-CN" altLang="en-US" sz="2000" i="1">
                                  <a:solidFill>
                                    <a:srgbClr val="000000"/>
                                  </a:solidFill>
                                  <a:latin typeface="Cambria Math" panose="02040503050406030204" pitchFamily="18" charset="0"/>
                                  <a:cs typeface="Cambria Math" panose="02040503050406030204" pitchFamily="18" charset="0"/>
                                </a:rPr>
                              </m:ctrlPr>
                            </m:sSubSupPr>
                            <m:e>
                              <m:r>
                                <a:rPr lang="zh-CN" altLang="en-US" sz="2000" i="1">
                                  <a:solidFill>
                                    <a:srgbClr val="000000"/>
                                  </a:solidFill>
                                  <a:latin typeface="Cambria Math" panose="02040503050406030204" pitchFamily="18" charset="0"/>
                                  <a:cs typeface="Cambria Math" panose="02040503050406030204" pitchFamily="18" charset="0"/>
                                </a:rPr>
                                <m:t>𝑠</m:t>
                              </m:r>
                            </m:e>
                            <m:sub>
                              <m:r>
                                <a:rPr lang="zh-CN" altLang="en-US" sz="2000" i="1">
                                  <a:solidFill>
                                    <a:srgbClr val="000000"/>
                                  </a:solidFill>
                                  <a:latin typeface="Cambria Math" panose="02040503050406030204" pitchFamily="18" charset="0"/>
                                  <a:cs typeface="Cambria Math" panose="02040503050406030204" pitchFamily="18" charset="0"/>
                                </a:rPr>
                                <m:t>𝑖</m:t>
                              </m:r>
                            </m:sub>
                            <m: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r>
                                <a:rPr lang="zh-CN" altLang="en-US" sz="2000" i="1">
                                  <a:solidFill>
                                    <a:srgbClr val="000000"/>
                                  </a:solidFill>
                                  <a:latin typeface="Cambria Math" panose="02040503050406030204" pitchFamily="18" charset="0"/>
                                  <a:cs typeface="Cambria Math" panose="02040503050406030204" pitchFamily="18" charset="0"/>
                                </a:rPr>
                                <m:t>𝑞</m:t>
                              </m:r>
                              <m:r>
                                <a:rPr lang="zh-CN" altLang="en-US" sz="2000" i="1">
                                  <a:solidFill>
                                    <a:srgbClr val="000000"/>
                                  </a:solidFill>
                                  <a:latin typeface="Cambria Math" panose="02040503050406030204" pitchFamily="18" charset="0"/>
                                  <a:ea typeface="MS Mincho" charset="0"/>
                                  <a:cs typeface="Cambria Math" panose="02040503050406030204" pitchFamily="18" charset="0"/>
                                </a:rPr>
                                <m:t>)</m:t>
                              </m:r>
                            </m:sup>
                          </m:sSubSup>
                          <m:r>
                            <a:rPr lang="zh-CN" altLang="en-US" sz="2000" i="1">
                              <a:solidFill>
                                <a:srgbClr val="000000"/>
                              </a:solidFill>
                              <a:latin typeface="Cambria Math" panose="02040503050406030204" pitchFamily="18" charset="0"/>
                              <a:ea typeface="MS Mincho" charset="0"/>
                              <a:cs typeface="Cambria Math" panose="02040503050406030204" pitchFamily="18" charset="0"/>
                            </a:rPr>
                            <m:t>)</m:t>
                          </m:r>
                        </m:den>
                      </m:f>
                    </m:oMath>
                  </m:oMathPara>
                </a14:m>
                <a:endParaRPr lang="zh-CN" altLang="en-US" sz="2000" dirty="0">
                  <a:latin typeface="宋体" pitchFamily="2" charset="-122"/>
                  <a:cs typeface="宋体" pitchFamily="2" charset="-122"/>
                </a:endParaRPr>
              </a:p>
            </p:txBody>
          </p:sp>
        </mc:Choice>
        <mc:Fallback>
          <p:sp>
            <p:nvSpPr>
              <p:cNvPr id="12" name="Object 3"/>
              <p:cNvSpPr txBox="1">
                <a:spLocks noRot="1" noChangeAspect="1" noMove="1" noResize="1" noEditPoints="1" noAdjustHandles="1" noChangeArrowheads="1" noChangeShapeType="1" noTextEdit="1"/>
              </p:cNvSpPr>
              <p:nvPr/>
            </p:nvSpPr>
            <p:spPr bwMode="auto">
              <a:xfrm>
                <a:off x="2292626" y="4716135"/>
                <a:ext cx="7911548" cy="1659459"/>
              </a:xfrm>
              <a:prstGeom prst="rect">
                <a:avLst/>
              </a:prstGeom>
              <a:blipFill rotWithShape="1">
                <a:blip r:embed="rId3"/>
                <a:stretch>
                  <a:fillRect l="-3" t="-38" r="5" b="12"/>
                </a:stretch>
              </a:blipFill>
              <a:ln>
                <a:noFill/>
              </a:ln>
              <a:effectLst/>
            </p:spPr>
            <p:txBody>
              <a:bodyPr/>
              <a:lstStyle/>
              <a:p>
                <a:r>
                  <a:rPr lang="zh-CN" altLang="en-US">
                    <a:noFill/>
                  </a:rPr>
                  <a:t> </a:t>
                </a:r>
              </a:p>
            </p:txBody>
          </p:sp>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3"/>
            <a:ext cx="11316391" cy="451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设计要求</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设给定</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组输入输出样本：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indent="0">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利用该样本集首先对</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BP</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网络进行训练，也即对网络的连接权系数进行学习和调整，以使该网络实现给定的输入输出映射关系。</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Object 6"/>
              <p:cNvSpPr txBox="1"/>
              <p:nvPr/>
            </p:nvSpPr>
            <p:spPr bwMode="auto">
              <a:xfrm>
                <a:off x="3800312" y="2652671"/>
                <a:ext cx="4572635" cy="1552658"/>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𝐱</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pPr>
                        <m:e>
                          <m:d>
                            <m:dPr>
                              <m:begChr m:val="["/>
                              <m:end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dPr>
                            <m:e>
                              <m:m>
                                <m:mPr>
                                  <m:mcs>
                                    <m:mc>
                                      <m:mcPr>
                                        <m:count m:val="4"/>
                                        <m:mcJc m:val="center"/>
                                      </m:mcPr>
                                    </m:mc>
                                  </m:mcs>
                                  <m:plcHide m:val="on"/>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mPr>
                                <m:mr>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e>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2</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e>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e>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𝑛</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𝑄</m:t>
                                            </m:r>
                                          </m:sub>
                                        </m:sSub>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0</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up>
                                    </m:sSubSup>
                                  </m:e>
                                </m:mr>
                              </m:m>
                            </m:e>
                          </m:d>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𝑇</m:t>
                          </m:r>
                        </m:sup>
                      </m:sSup>
                    </m:oMath>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𝐝</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pPr>
                        <m:e>
                          <m:d>
                            <m:dPr>
                              <m:begChr m:val="["/>
                              <m:end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dPr>
                            <m:e>
                              <m:m>
                                <m:mPr>
                                  <m:mcs>
                                    <m:mc>
                                      <m:mcPr>
                                        <m:count m:val="4"/>
                                        <m:mcJc m:val="center"/>
                                      </m:mcPr>
                                    </m:mc>
                                  </m:mcs>
                                  <m:plcHide m:val="on"/>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mPr>
                                <m:mr>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𝑑</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1</m:t>
                                        </m:r>
                                      </m:sub>
                                    </m:sSub>
                                  </m:e>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𝑑</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2</m:t>
                                        </m:r>
                                      </m:sub>
                                    </m:sSub>
                                  </m:e>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e>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𝑑</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𝑄</m:t>
                                            </m:r>
                                          </m:sub>
                                        </m:sSub>
                                      </m:sub>
                                    </m:sSub>
                                  </m:e>
                                </m:mr>
                              </m:m>
                            </m:e>
                          </m:d>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𝑇</m:t>
                          </m:r>
                        </m:sup>
                      </m:sSup>
                    </m:oMath>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Cambria Math" panose="02040503050406030204" pitchFamily="18" charset="0"/>
                        </a:rPr>
                        <m:t>𝑃</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Object 6"/>
              <p:cNvSpPr txBox="1">
                <a:spLocks noRot="1" noChangeAspect="1" noMove="1" noResize="1" noEditPoints="1" noAdjustHandles="1" noChangeArrowheads="1" noChangeShapeType="1" noTextEdit="1"/>
              </p:cNvSpPr>
              <p:nvPr/>
            </p:nvSpPr>
            <p:spPr bwMode="auto">
              <a:xfrm>
                <a:off x="3800312" y="2652671"/>
                <a:ext cx="4572635" cy="1552658"/>
              </a:xfrm>
              <a:prstGeom prst="rect">
                <a:avLst/>
              </a:prstGeom>
              <a:blipFill rotWithShape="1">
                <a:blip r:embed="rId1"/>
                <a:stretch>
                  <a:fillRect l="-10" t="-18" r="10" b="23"/>
                </a:stretch>
              </a:blipFill>
              <a:ln>
                <a:noFill/>
              </a:ln>
              <a:effectLst/>
            </p:spPr>
            <p:txBody>
              <a:bodyPr/>
              <a:lstStyle/>
              <a:p>
                <a:r>
                  <a:rPr lang="zh-CN" altLang="en-US">
                    <a:noFill/>
                  </a:rPr>
                  <a:t> </a:t>
                </a:r>
              </a:p>
            </p:txBody>
          </p:sp>
        </mc:Fallback>
      </mc:AlternateContent>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553460" y="1456055"/>
            <a:ext cx="3812540" cy="4773295"/>
          </a:xfrm>
          <a:prstGeom prst="rect">
            <a:avLst/>
          </a:prstGeom>
        </p:spPr>
      </p:pic>
      <p:sp>
        <p:nvSpPr>
          <p:cNvPr id="6" name="TextBox 1"/>
          <p:cNvSpPr txBox="1"/>
          <p:nvPr/>
        </p:nvSpPr>
        <p:spPr>
          <a:xfrm>
            <a:off x="2494914" y="262890"/>
            <a:ext cx="6609080" cy="706755"/>
          </a:xfrm>
          <a:prstGeom prst="rect">
            <a:avLst/>
          </a:prstGeom>
          <a:noFill/>
          <a:effectLst>
            <a:reflection blurRad="6350" stA="50000" endA="300" endPos="38500" dist="50800" dir="5400000" sy="-100000" algn="bl" rotWithShape="0"/>
          </a:effectLst>
        </p:spPr>
        <p:txBody>
          <a:bodyPr>
            <a:spAutoFit/>
          </a:bodyPr>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人工神经网络</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课程导入</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3"/>
            <a:ext cx="11316391" cy="468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代价函数</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设取拟合误差的代价函数为：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90000"/>
              </a:lnSpc>
              <a:spcBef>
                <a:spcPts val="1000"/>
              </a:spcBef>
              <a:spcAft>
                <a:spcPct val="0"/>
              </a:spcAft>
              <a:buClrTx/>
              <a:buSzTx/>
              <a:buFont typeface="微软雅黑" panose="020B0503020204020204" pitchFamily="34" charset="-122"/>
              <a:buChar char="−"/>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调整连接权系数以使</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代价函数</a:t>
            </a: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最小</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属于</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优化问题</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90000"/>
              </a:lnSpc>
              <a:spcBef>
                <a:spcPts val="1000"/>
              </a:spcBef>
              <a:spcAft>
                <a:spcPct val="0"/>
              </a:spcAft>
              <a:buClrTx/>
              <a:buSzTx/>
              <a:buFont typeface="微软雅黑" panose="020B0503020204020204" pitchFamily="34" charset="-122"/>
              <a:buChar char="−"/>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优化计算的方法很多，比较典型的是采用一阶梯度法，即</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最速下降法</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90000"/>
              </a:lnSpc>
              <a:spcBef>
                <a:spcPts val="1000"/>
              </a:spcBef>
              <a:spcAft>
                <a:spcPct val="0"/>
              </a:spcAft>
              <a:buClrTx/>
              <a:buSzTx/>
              <a:buFont typeface="微软雅黑" panose="020B0503020204020204" pitchFamily="34" charset="-122"/>
              <a:buChar char="−"/>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一阶梯度法寻优的关键是计算</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即本问题中的误差代价函数</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对寻优参数的一阶导数。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6" name="Object 3"/>
              <p:cNvSpPr txBox="1"/>
              <p:nvPr/>
            </p:nvSpPr>
            <p:spPr bwMode="auto">
              <a:xfrm>
                <a:off x="3671612" y="2308543"/>
                <a:ext cx="5313362" cy="1055687"/>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sup>
                        <m:e>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𝑑</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e>
                          </m:nary>
                        </m:e>
                      </m:nary>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sup>
                        <m:e>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e>
                      </m:nary>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6" name="Object 3"/>
              <p:cNvSpPr txBox="1">
                <a:spLocks noRot="1" noChangeAspect="1" noMove="1" noResize="1" noEditPoints="1" noAdjustHandles="1" noChangeArrowheads="1" noChangeShapeType="1" noTextEdit="1"/>
              </p:cNvSpPr>
              <p:nvPr/>
            </p:nvSpPr>
            <p:spPr bwMode="auto">
              <a:xfrm>
                <a:off x="3671612" y="2308543"/>
                <a:ext cx="5313362" cy="1055687"/>
              </a:xfrm>
              <a:prstGeom prst="rect">
                <a:avLst/>
              </a:prstGeom>
              <a:blipFill rotWithShape="1">
                <a:blip r:embed="rId1"/>
                <a:stretch>
                  <a:fillRect l="-1" t="-30" r="7"/>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bject 7"/>
              <p:cNvSpPr txBox="1"/>
              <p:nvPr/>
            </p:nvSpPr>
            <p:spPr bwMode="auto">
              <a:xfrm>
                <a:off x="3671612" y="3376462"/>
                <a:ext cx="4392613" cy="935038"/>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𝑑</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e>
                      </m:nary>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9" name="Object 7"/>
              <p:cNvSpPr txBox="1">
                <a:spLocks noRot="1" noChangeAspect="1" noMove="1" noResize="1" noEditPoints="1" noAdjustHandles="1" noChangeArrowheads="1" noChangeShapeType="1" noTextEdit="1"/>
              </p:cNvSpPr>
              <p:nvPr/>
            </p:nvSpPr>
            <p:spPr bwMode="auto">
              <a:xfrm>
                <a:off x="3671612" y="3376462"/>
                <a:ext cx="4392613" cy="935038"/>
              </a:xfrm>
              <a:prstGeom prst="rect">
                <a:avLst/>
              </a:prstGeom>
              <a:blipFill rotWithShape="1">
                <a:blip r:embed="rId2"/>
                <a:stretch>
                  <a:fillRect l="-1" t="-18" r="8" b="52"/>
                </a:stretch>
              </a:blipFill>
              <a:ln>
                <a:noFill/>
              </a:ln>
              <a:effectLst/>
            </p:spPr>
            <p:txBody>
              <a:bodyPr/>
              <a:lstStyle/>
              <a:p>
                <a:r>
                  <a:rPr lang="zh-CN" altLang="en-US">
                    <a:noFill/>
                  </a:rPr>
                  <a:t> </a:t>
                </a:r>
              </a:p>
            </p:txBody>
          </p:sp>
        </mc:Fallback>
      </mc:AlternateContent>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3"/>
            <a:ext cx="11316391" cy="2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优化目标函数（一）</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对寻优参数的一阶导数为： </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对于第</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Q</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层有：</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7" name="Object 3"/>
              <p:cNvSpPr txBox="1"/>
              <p:nvPr/>
            </p:nvSpPr>
            <p:spPr bwMode="auto">
              <a:xfrm>
                <a:off x="1839913" y="2471738"/>
                <a:ext cx="3959225" cy="10668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7" name="Object 3"/>
              <p:cNvSpPr txBox="1">
                <a:spLocks noRot="1" noChangeAspect="1" noMove="1" noResize="1" noEditPoints="1" noAdjustHandles="1" noChangeArrowheads="1" noChangeShapeType="1" noTextEdit="1"/>
              </p:cNvSpPr>
              <p:nvPr/>
            </p:nvSpPr>
            <p:spPr bwMode="auto">
              <a:xfrm>
                <a:off x="1839913" y="2471738"/>
                <a:ext cx="3959225" cy="1066800"/>
              </a:xfrm>
              <a:prstGeom prst="rect">
                <a:avLst/>
              </a:prstGeom>
              <a:blipFill rotWithShape="1">
                <a:blip r:embed="rId1"/>
                <a:stretch>
                  <a:fillRect l="-8" t="-30" r="8" b="30"/>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bject 5"/>
              <p:cNvSpPr txBox="1"/>
              <p:nvPr/>
            </p:nvSpPr>
            <p:spPr bwMode="auto">
              <a:xfrm>
                <a:off x="6637339" y="2395538"/>
                <a:ext cx="2887662" cy="1143000"/>
              </a:xfrm>
              <a:prstGeom prst="rect">
                <a:avLst/>
              </a:prstGeom>
              <a:noFill/>
              <a:ln>
                <a:noFill/>
              </a:ln>
              <a:effectLst/>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sup>
                        <m:e>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e>
                      </m:nary>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1" name="Object 5"/>
              <p:cNvSpPr txBox="1">
                <a:spLocks noRot="1" noChangeAspect="1" noMove="1" noResize="1" noEditPoints="1" noAdjustHandles="1" noChangeArrowheads="1" noChangeShapeType="1" noTextEdit="1"/>
              </p:cNvSpPr>
              <p:nvPr/>
            </p:nvSpPr>
            <p:spPr bwMode="auto">
              <a:xfrm>
                <a:off x="6637339" y="2395538"/>
                <a:ext cx="2887662" cy="1143000"/>
              </a:xfrm>
              <a:prstGeom prst="rect">
                <a:avLst/>
              </a:prstGeom>
              <a:blipFill rotWithShape="1">
                <a:blip r:embed="rId2"/>
                <a:stretch>
                  <a:fillRect l="-11" t="-28" b="2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bject 11"/>
              <p:cNvSpPr txBox="1"/>
              <p:nvPr/>
            </p:nvSpPr>
            <p:spPr bwMode="auto">
              <a:xfrm>
                <a:off x="1018858" y="4254984"/>
                <a:ext cx="4319587" cy="1058863"/>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oMath>
                  </m:oMathPara>
                </a14:m>
                <a:endParaRPr kumimoji="0" lang="zh-CN" altLang="en-US" sz="105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3" name="Object 11"/>
              <p:cNvSpPr txBox="1">
                <a:spLocks noRot="1" noChangeAspect="1" noMove="1" noResize="1" noEditPoints="1" noAdjustHandles="1" noChangeArrowheads="1" noChangeShapeType="1" noTextEdit="1"/>
              </p:cNvSpPr>
              <p:nvPr/>
            </p:nvSpPr>
            <p:spPr bwMode="auto">
              <a:xfrm>
                <a:off x="1018858" y="4254984"/>
                <a:ext cx="4319587" cy="1058863"/>
              </a:xfrm>
              <a:prstGeom prst="rect">
                <a:avLst/>
              </a:prstGeom>
              <a:blipFill rotWithShape="1">
                <a:blip r:embed="rId3"/>
                <a:stretch>
                  <a:fillRect l="-7" t="-46" b="-3762"/>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bject 12"/>
              <p:cNvSpPr txBox="1"/>
              <p:nvPr/>
            </p:nvSpPr>
            <p:spPr bwMode="auto">
              <a:xfrm>
                <a:off x="4576763" y="4567238"/>
                <a:ext cx="3816350" cy="576263"/>
              </a:xfrm>
              <a:prstGeom prst="rect">
                <a:avLst/>
              </a:prstGeom>
              <a:noFill/>
              <a:ln>
                <a:noFill/>
              </a:ln>
              <a:effectLst/>
            </p:spPr>
            <p:txBody>
              <a:bodyPr>
                <a:normAutofit fontScale="850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𝑑</m:t>
                          </m:r>
                        </m:e>
                        <m:sub>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Sub>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𝑝𝑗</m:t>
                          </m:r>
                        </m:sub>
                        <m:sup>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6" name="Object 12"/>
              <p:cNvSpPr txBox="1">
                <a:spLocks noRot="1" noChangeAspect="1" noMove="1" noResize="1" noEditPoints="1" noAdjustHandles="1" noChangeArrowheads="1" noChangeShapeType="1" noTextEdit="1"/>
              </p:cNvSpPr>
              <p:nvPr/>
            </p:nvSpPr>
            <p:spPr bwMode="auto">
              <a:xfrm>
                <a:off x="4576763" y="4567238"/>
                <a:ext cx="3816350" cy="576263"/>
              </a:xfrm>
              <a:prstGeom prst="rect">
                <a:avLst/>
              </a:prstGeom>
              <a:blipFill rotWithShape="1">
                <a:blip r:embed="rId4"/>
                <a:stretch>
                  <a:fillRect l="-8" t="-55" r="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Object 13"/>
              <p:cNvSpPr txBox="1"/>
              <p:nvPr/>
            </p:nvSpPr>
            <p:spPr bwMode="auto">
              <a:xfrm>
                <a:off x="8293417" y="4579387"/>
                <a:ext cx="2879725" cy="649287"/>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9" name="Object 13"/>
              <p:cNvSpPr txBox="1">
                <a:spLocks noRot="1" noChangeAspect="1" noMove="1" noResize="1" noEditPoints="1" noAdjustHandles="1" noChangeArrowheads="1" noChangeShapeType="1" noTextEdit="1"/>
              </p:cNvSpPr>
              <p:nvPr/>
            </p:nvSpPr>
            <p:spPr bwMode="auto">
              <a:xfrm>
                <a:off x="8293417" y="4579387"/>
                <a:ext cx="2879725" cy="649287"/>
              </a:xfrm>
              <a:prstGeom prst="rect">
                <a:avLst/>
              </a:prstGeom>
              <a:blipFill rotWithShape="1">
                <a:blip r:embed="rId5"/>
                <a:stretch>
                  <a:fillRect l="-11" t="-62" r="11" b="13"/>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bject 14"/>
              <p:cNvSpPr txBox="1"/>
              <p:nvPr/>
            </p:nvSpPr>
            <p:spPr bwMode="auto">
              <a:xfrm>
                <a:off x="1019175" y="5456238"/>
                <a:ext cx="5076825" cy="974725"/>
              </a:xfrm>
              <a:prstGeom prst="rect">
                <a:avLst/>
              </a:prstGeom>
              <a:noFill/>
              <a:ln>
                <a:noFill/>
              </a:ln>
              <a:effectLst/>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𝑑</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2" name="Object 14"/>
              <p:cNvSpPr txBox="1">
                <a:spLocks noRot="1" noChangeAspect="1" noMove="1" noResize="1" noEditPoints="1" noAdjustHandles="1" noChangeArrowheads="1" noChangeShapeType="1" noTextEdit="1"/>
              </p:cNvSpPr>
              <p:nvPr/>
            </p:nvSpPr>
            <p:spPr bwMode="auto">
              <a:xfrm>
                <a:off x="1019175" y="5456238"/>
                <a:ext cx="5076825" cy="974725"/>
              </a:xfrm>
              <a:prstGeom prst="rect">
                <a:avLst/>
              </a:prstGeom>
              <a:blipFill rotWithShape="1">
                <a:blip r:embed="rId6"/>
                <a:stretch>
                  <a:fillRect t="-33" b="33"/>
                </a:stretch>
              </a:blipFill>
              <a:ln>
                <a:noFill/>
              </a:ln>
              <a:effectLst/>
            </p:spPr>
            <p:txBody>
              <a:bodyPr/>
              <a:lstStyle/>
              <a:p>
                <a:r>
                  <a:rPr lang="zh-CN" altLang="en-US">
                    <a:noFill/>
                  </a:rPr>
                  <a:t> </a:t>
                </a:r>
              </a:p>
            </p:txBody>
          </p:sp>
        </mc:Fallback>
      </mc:AlternateContent>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3"/>
            <a:ext cx="11316391"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优化目标函数（二）</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对于第</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Q-1</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层有：</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494608" y="4945002"/>
            <a:ext cx="11316391" cy="14465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显然，它是</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反向递推</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计算的公式</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7" name="Object 8"/>
              <p:cNvSpPr txBox="1"/>
              <p:nvPr/>
            </p:nvSpPr>
            <p:spPr bwMode="auto">
              <a:xfrm>
                <a:off x="858148" y="2433743"/>
                <a:ext cx="5832475" cy="1123950"/>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7" name="Object 8"/>
              <p:cNvSpPr txBox="1">
                <a:spLocks noRot="1" noChangeAspect="1" noMove="1" noResize="1" noEditPoints="1" noAdjustHandles="1" noChangeArrowheads="1" noChangeShapeType="1" noTextEdit="1"/>
              </p:cNvSpPr>
              <p:nvPr/>
            </p:nvSpPr>
            <p:spPr bwMode="auto">
              <a:xfrm>
                <a:off x="858148" y="2433743"/>
                <a:ext cx="5832475" cy="1123950"/>
              </a:xfrm>
              <a:prstGeom prst="rect">
                <a:avLst/>
              </a:prstGeom>
              <a:blipFill rotWithShape="1">
                <a:blip r:embed="rId1"/>
                <a:stretch>
                  <a:fillRect l="-5" t="-38" r="5" b="3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Object 10"/>
              <p:cNvSpPr txBox="1"/>
              <p:nvPr/>
            </p:nvSpPr>
            <p:spPr bwMode="auto">
              <a:xfrm>
                <a:off x="2010352" y="3734488"/>
                <a:ext cx="4847648" cy="1081088"/>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sub>
                          </m:sSub>
                        </m:sup>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𝑝𝑘</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𝑘𝑖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e>
                      </m:nary>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3" name="Object 10"/>
              <p:cNvSpPr txBox="1">
                <a:spLocks noRot="1" noChangeAspect="1" noMove="1" noResize="1" noEditPoints="1" noAdjustHandles="1" noChangeArrowheads="1" noChangeShapeType="1" noTextEdit="1"/>
              </p:cNvSpPr>
              <p:nvPr/>
            </p:nvSpPr>
            <p:spPr bwMode="auto">
              <a:xfrm>
                <a:off x="2010352" y="3734488"/>
                <a:ext cx="4847648" cy="1081088"/>
              </a:xfrm>
              <a:prstGeom prst="rect">
                <a:avLst/>
              </a:prstGeom>
              <a:blipFill rotWithShape="1">
                <a:blip r:embed="rId2"/>
                <a:stretch>
                  <a:fillRect l="-12" t="-5" b="34"/>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bject 11"/>
              <p:cNvSpPr txBox="1"/>
              <p:nvPr/>
            </p:nvSpPr>
            <p:spPr bwMode="auto">
              <a:xfrm>
                <a:off x="6690623" y="3987694"/>
                <a:ext cx="2519362" cy="574675"/>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𝑝𝑗</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6" name="Object 11"/>
              <p:cNvSpPr txBox="1">
                <a:spLocks noRot="1" noChangeAspect="1" noMove="1" noResize="1" noEditPoints="1" noAdjustHandles="1" noChangeArrowheads="1" noChangeShapeType="1" noTextEdit="1"/>
              </p:cNvSpPr>
              <p:nvPr/>
            </p:nvSpPr>
            <p:spPr bwMode="auto">
              <a:xfrm>
                <a:off x="6690623" y="3987694"/>
                <a:ext cx="2519362" cy="574675"/>
              </a:xfrm>
              <a:prstGeom prst="rect">
                <a:avLst/>
              </a:prstGeom>
              <a:blipFill rotWithShape="1">
                <a:blip r:embed="rId3"/>
                <a:stretch>
                  <a:fillRect l="-10" t="-92" r="23" b="92"/>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Object 12"/>
              <p:cNvSpPr txBox="1"/>
              <p:nvPr/>
            </p:nvSpPr>
            <p:spPr bwMode="auto">
              <a:xfrm>
                <a:off x="2072999" y="4870178"/>
                <a:ext cx="6911975" cy="1079500"/>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den>
                      </m:f>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sub>
                          </m:sSub>
                        </m:sup>
                        <m:e>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𝑝𝑘</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𝑘𝑖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e>
                      </m:nary>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9" name="Object 12"/>
              <p:cNvSpPr txBox="1">
                <a:spLocks noRot="1" noChangeAspect="1" noMove="1" noResize="1" noEditPoints="1" noAdjustHandles="1" noChangeArrowheads="1" noChangeShapeType="1" noTextEdit="1"/>
              </p:cNvSpPr>
              <p:nvPr/>
            </p:nvSpPr>
            <p:spPr bwMode="auto">
              <a:xfrm>
                <a:off x="2072999" y="4870178"/>
                <a:ext cx="6911975" cy="1079500"/>
              </a:xfrm>
              <a:prstGeom prst="rect">
                <a:avLst/>
              </a:prstGeom>
              <a:blipFill rotWithShape="1">
                <a:blip r:embed="rId4"/>
                <a:stretch>
                  <a:fillRect l="-5" t="-34" r="5" b="34"/>
                </a:stretch>
              </a:blipFill>
              <a:ln>
                <a:noFill/>
              </a:ln>
              <a:effectLst/>
            </p:spPr>
            <p:txBody>
              <a:bodyPr/>
              <a:lstStyle/>
              <a:p>
                <a:r>
                  <a:rPr lang="zh-CN" altLang="en-US">
                    <a:noFill/>
                  </a:rPr>
                  <a:t> </a:t>
                </a:r>
              </a:p>
            </p:txBody>
          </p:sp>
        </mc:Fallback>
      </mc:AlternateContent>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2"/>
            <a:ext cx="11517282" cy="462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marR="0" lvl="0" indent="-457200" algn="l" defTabSz="914400" rtl="0" eaLnBrk="0" fontAlgn="base" latinLnBrk="0" hangingPunct="0">
              <a:lnSpc>
                <a:spcPct val="90000"/>
              </a:lnSpc>
              <a:spcBef>
                <a:spcPts val="1000"/>
              </a:spcBef>
              <a:spcAft>
                <a:spcPct val="0"/>
              </a:spcAft>
              <a:buClrTx/>
              <a:buSzTx/>
              <a:buFont typeface="Arial" panose="020B0704020202020204" pitchFamily="34" charset="0"/>
              <a:buAutoNum type="arabicPlain" startAt="3"/>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优化目标函数（三）</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反向递推：</a:t>
            </a:r>
            <a:endPar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90000"/>
              </a:lnSpc>
              <a:spcBef>
                <a:spcPts val="1000"/>
              </a:spcBef>
              <a:spcAft>
                <a:spcPct val="0"/>
              </a:spcAft>
              <a:buClrTx/>
              <a:buSzTx/>
              <a:buFont typeface="+mj-ea"/>
              <a:buAutoNum type="circleNumDbPlain"/>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首先计算出：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90000"/>
              </a:lnSpc>
              <a:spcBef>
                <a:spcPts val="1000"/>
              </a:spcBef>
              <a:spcAft>
                <a:spcPct val="0"/>
              </a:spcAft>
              <a:buClrTx/>
              <a:buSzTx/>
              <a:buFont typeface="+mj-ea"/>
              <a:buAutoNum type="circleNumDbPlain"/>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90000"/>
              </a:lnSpc>
              <a:spcBef>
                <a:spcPts val="1000"/>
              </a:spcBef>
              <a:spcAft>
                <a:spcPct val="0"/>
              </a:spcAft>
              <a:buClrTx/>
              <a:buSzTx/>
              <a:buFont typeface="+mj-ea"/>
              <a:buAutoNum type="circleNumDbPlain"/>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然后再递推计算：               、             </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90000"/>
              </a:lnSpc>
              <a:spcBef>
                <a:spcPts val="1000"/>
              </a:spcBef>
              <a:spcAft>
                <a:spcPct val="0"/>
              </a:spcAft>
              <a:buClrTx/>
              <a:buSzTx/>
              <a:buFont typeface="+mj-ea"/>
              <a:buAutoNum type="circleNumDbPlain"/>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90000"/>
              </a:lnSpc>
              <a:spcBef>
                <a:spcPts val="1000"/>
              </a:spcBef>
              <a:spcAft>
                <a:spcPct val="0"/>
              </a:spcAft>
              <a:buClrTx/>
              <a:buSzTx/>
              <a:buFont typeface="+mj-ea"/>
              <a:buAutoNum type="circleNumDbPlain"/>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从而得到梯度信息：</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的表达式中包含了导数项              </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若假定</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形函数，则：</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1" name="Object 3"/>
              <p:cNvSpPr txBox="1"/>
              <p:nvPr/>
            </p:nvSpPr>
            <p:spPr bwMode="auto">
              <a:xfrm>
                <a:off x="3543587" y="2353192"/>
                <a:ext cx="990600" cy="6096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𝑝𝑘</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1" name="Object 3"/>
              <p:cNvSpPr txBox="1">
                <a:spLocks noRot="1" noChangeAspect="1" noMove="1" noResize="1" noEditPoints="1" noAdjustHandles="1" noChangeArrowheads="1" noChangeShapeType="1" noTextEdit="1"/>
              </p:cNvSpPr>
              <p:nvPr/>
            </p:nvSpPr>
            <p:spPr bwMode="auto">
              <a:xfrm>
                <a:off x="3543587" y="2353192"/>
                <a:ext cx="990600" cy="609600"/>
              </a:xfrm>
              <a:prstGeom prst="rect">
                <a:avLst/>
              </a:prstGeom>
              <a:blipFill rotWithShape="1">
                <a:blip r:embed="rId1"/>
                <a:stretch>
                  <a:fillRect l="-29" t="-85" r="29" b="85"/>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bject 5"/>
              <p:cNvSpPr txBox="1"/>
              <p:nvPr/>
            </p:nvSpPr>
            <p:spPr bwMode="auto">
              <a:xfrm>
                <a:off x="3543587" y="3245112"/>
                <a:ext cx="914400" cy="609600"/>
              </a:xfrm>
              <a:prstGeom prst="rect">
                <a:avLst/>
              </a:prstGeom>
              <a:noFill/>
              <a:ln>
                <a:noFill/>
              </a:ln>
              <a:effectLst/>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4" name="Object 5"/>
              <p:cNvSpPr txBox="1">
                <a:spLocks noRot="1" noChangeAspect="1" noMove="1" noResize="1" noEditPoints="1" noAdjustHandles="1" noChangeArrowheads="1" noChangeShapeType="1" noTextEdit="1"/>
              </p:cNvSpPr>
              <p:nvPr/>
            </p:nvSpPr>
            <p:spPr bwMode="auto">
              <a:xfrm>
                <a:off x="3543587" y="3245112"/>
                <a:ext cx="914400" cy="609600"/>
              </a:xfrm>
              <a:prstGeom prst="rect">
                <a:avLst/>
              </a:prstGeom>
              <a:blipFill rotWithShape="1">
                <a:blip r:embed="rId2"/>
                <a:stretch>
                  <a:fillRect l="-31" t="-43" r="31" b="43"/>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bject 7"/>
              <p:cNvSpPr txBox="1"/>
              <p:nvPr/>
            </p:nvSpPr>
            <p:spPr bwMode="auto">
              <a:xfrm>
                <a:off x="4795455" y="3245112"/>
                <a:ext cx="838200" cy="6096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18" name="Object 7"/>
              <p:cNvSpPr txBox="1">
                <a:spLocks noRot="1" noChangeAspect="1" noMove="1" noResize="1" noEditPoints="1" noAdjustHandles="1" noChangeArrowheads="1" noChangeShapeType="1" noTextEdit="1"/>
              </p:cNvSpPr>
              <p:nvPr/>
            </p:nvSpPr>
            <p:spPr bwMode="auto">
              <a:xfrm>
                <a:off x="4795455" y="3245112"/>
                <a:ext cx="838200" cy="609600"/>
              </a:xfrm>
              <a:prstGeom prst="rect">
                <a:avLst/>
              </a:prstGeom>
              <a:blipFill rotWithShape="1">
                <a:blip r:embed="rId3"/>
                <a:stretch>
                  <a:fillRect l="-68" t="-43" r="68" b="43"/>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Object 25"/>
              <p:cNvSpPr txBox="1"/>
              <p:nvPr/>
            </p:nvSpPr>
            <p:spPr bwMode="auto">
              <a:xfrm>
                <a:off x="3543587" y="4052357"/>
                <a:ext cx="5722574" cy="862639"/>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f>
                        <m:f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𝑝</m:t>
                              </m:r>
                            </m:sub>
                          </m:sSub>
                        </m:num>
                        <m:den>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𝑖𝑗</m:t>
                              </m:r>
                            </m:sub>
                            <m:sup>
                              <m:d>
                                <m:d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e>
                              </m:d>
                            </m:sup>
                          </m:sSubSup>
                        </m:den>
                      </m:f>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d>
                            <m:d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e>
                          </m:d>
                        </m:sup>
                      </m:sSubSup>
                      <m:sSubSup>
                        <m:sSubSup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𝑝𝑗</m:t>
                          </m:r>
                        </m:sub>
                        <m:sup>
                          <m:d>
                            <m:d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e>
                          </m:d>
                        </m:sup>
                      </m:sSubSup>
                      <m:m>
                        <m:mPr>
                          <m:mcs>
                            <m:mc>
                              <m:mcPr>
                                <m:count m:val="2"/>
                                <m:mcJc m:val="center"/>
                              </m:mcPr>
                            </m:mc>
                          </m:mcs>
                          <m:plcHide m:val="on"/>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e>
                            <m:d>
                              <m:d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e>
                            </m:d>
                          </m:e>
                        </m:mr>
                      </m:m>
                    </m:oMath>
                  </m:oMathPara>
                </a14:m>
                <a:endParaRPr kumimoji="0" lang="zh-CN" altLang="en-US" sz="18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mc:Choice>
        <mc:Fallback>
          <p:sp>
            <p:nvSpPr>
              <p:cNvPr id="21" name="Object 25"/>
              <p:cNvSpPr txBox="1">
                <a:spLocks noRot="1" noChangeAspect="1" noMove="1" noResize="1" noEditPoints="1" noAdjustHandles="1" noChangeArrowheads="1" noChangeShapeType="1" noTextEdit="1"/>
              </p:cNvSpPr>
              <p:nvPr/>
            </p:nvSpPr>
            <p:spPr bwMode="auto">
              <a:xfrm>
                <a:off x="3543587" y="4052357"/>
                <a:ext cx="5722574" cy="862639"/>
              </a:xfrm>
              <a:prstGeom prst="rect">
                <a:avLst/>
              </a:prstGeom>
              <a:blipFill rotWithShape="1">
                <a:blip r:embed="rId4"/>
                <a:stretch>
                  <a:fillRect l="-5" t="-49" r="4" b="11"/>
                </a:stretch>
              </a:blipFill>
              <a:ln>
                <a:noFill/>
              </a:ln>
              <a:effectLst/>
            </p:spPr>
            <p:txBody>
              <a:bodyPr/>
              <a:lstStyle/>
              <a:p>
                <a:r>
                  <a:rPr lang="zh-CN" altLang="en-US">
                    <a:noFill/>
                  </a:rPr>
                  <a:t> </a:t>
                </a:r>
              </a:p>
            </p:txBody>
          </p:sp>
        </mc:Fallback>
      </mc:AlternateContent>
      <p:pic>
        <p:nvPicPr>
          <p:cNvPr id="2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874" y="1655872"/>
            <a:ext cx="4163932" cy="233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4" name="Object 7"/>
              <p:cNvSpPr txBox="1"/>
              <p:nvPr/>
            </p:nvSpPr>
            <p:spPr bwMode="auto">
              <a:xfrm>
                <a:off x="647009" y="4914996"/>
                <a:ext cx="738446" cy="6096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4" name="Object 7"/>
              <p:cNvSpPr txBox="1">
                <a:spLocks noRot="1" noChangeAspect="1" noMove="1" noResize="1" noEditPoints="1" noAdjustHandles="1" noChangeArrowheads="1" noChangeShapeType="1" noTextEdit="1"/>
              </p:cNvSpPr>
              <p:nvPr/>
            </p:nvSpPr>
            <p:spPr bwMode="auto">
              <a:xfrm>
                <a:off x="647009" y="4914996"/>
                <a:ext cx="738446" cy="609600"/>
              </a:xfrm>
              <a:prstGeom prst="rect">
                <a:avLst/>
              </a:prstGeom>
              <a:blipFill rotWithShape="1">
                <a:blip r:embed="rId6"/>
                <a:stretch>
                  <a:fillRect l="-78" t="-16" r="70" b="16"/>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bject 9"/>
              <p:cNvSpPr txBox="1"/>
              <p:nvPr/>
            </p:nvSpPr>
            <p:spPr bwMode="auto">
              <a:xfrm>
                <a:off x="4381252" y="4914996"/>
                <a:ext cx="1219200" cy="6096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5" name="Object 9"/>
              <p:cNvSpPr txBox="1">
                <a:spLocks noRot="1" noChangeAspect="1" noMove="1" noResize="1" noEditPoints="1" noAdjustHandles="1" noChangeArrowheads="1" noChangeShapeType="1" noTextEdit="1"/>
              </p:cNvSpPr>
              <p:nvPr/>
            </p:nvSpPr>
            <p:spPr bwMode="auto">
              <a:xfrm>
                <a:off x="4381252" y="4914996"/>
                <a:ext cx="1219200" cy="609600"/>
              </a:xfrm>
              <a:prstGeom prst="rect">
                <a:avLst/>
              </a:prstGeom>
              <a:blipFill rotWithShape="1">
                <a:blip r:embed="rId7"/>
                <a:stretch>
                  <a:fillRect l="-32" t="-16" r="32" b="16"/>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Object 11"/>
              <p:cNvSpPr txBox="1"/>
              <p:nvPr/>
            </p:nvSpPr>
            <p:spPr bwMode="auto">
              <a:xfrm>
                <a:off x="1056303" y="5524596"/>
                <a:ext cx="5039697" cy="974725"/>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unc>
                            <m:func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m:rPr>
                                  <m:sty m:val="p"/>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exp</m:t>
                              </m:r>
                            </m:fName>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e>
                          </m:func>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𝜇</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den>
                      </m:f>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28" name="Object 11"/>
              <p:cNvSpPr txBox="1">
                <a:spLocks noRot="1" noChangeAspect="1" noMove="1" noResize="1" noEditPoints="1" noAdjustHandles="1" noChangeArrowheads="1" noChangeShapeType="1" noTextEdit="1"/>
              </p:cNvSpPr>
              <p:nvPr/>
            </p:nvSpPr>
            <p:spPr bwMode="auto">
              <a:xfrm>
                <a:off x="1056303" y="5524596"/>
                <a:ext cx="5039697" cy="974725"/>
              </a:xfrm>
              <a:prstGeom prst="rect">
                <a:avLst/>
              </a:prstGeom>
              <a:blipFill rotWithShape="1">
                <a:blip r:embed="rId8"/>
                <a:stretch>
                  <a:fillRect l="-6" t="-10" b="10"/>
                </a:stretch>
              </a:blipFill>
              <a:ln>
                <a:noFill/>
              </a:ln>
              <a:effectLst/>
            </p:spPr>
            <p:txBody>
              <a:bodyPr/>
              <a:lstStyle/>
              <a:p>
                <a:r>
                  <a:rPr lang="zh-CN" altLang="en-US">
                    <a:noFill/>
                  </a:rPr>
                  <a:t> </a:t>
                </a:r>
              </a:p>
            </p:txBody>
          </p:sp>
        </mc:Fallback>
      </mc:AlternateContent>
      <p:grpSp>
        <p:nvGrpSpPr>
          <p:cNvPr id="37" name="组合 36"/>
          <p:cNvGrpSpPr/>
          <p:nvPr/>
        </p:nvGrpSpPr>
        <p:grpSpPr>
          <a:xfrm>
            <a:off x="6657694" y="5709394"/>
            <a:ext cx="3957065" cy="705881"/>
            <a:chOff x="6253250" y="5714368"/>
            <a:chExt cx="3957065" cy="705881"/>
          </a:xfrm>
        </p:grpSpPr>
        <mc:AlternateContent xmlns:mc="http://schemas.openxmlformats.org/markup-compatibility/2006">
          <mc:Choice xmlns:a14="http://schemas.microsoft.com/office/drawing/2010/main" Requires="a14">
            <p:sp>
              <p:nvSpPr>
                <p:cNvPr id="31" name="Object 12"/>
                <p:cNvSpPr txBox="1"/>
                <p:nvPr/>
              </p:nvSpPr>
              <p:spPr bwMode="auto">
                <a:xfrm>
                  <a:off x="6253250" y="5714368"/>
                  <a:ext cx="1297477" cy="705881"/>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𝑠</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31" name="Object 12"/>
                <p:cNvSpPr txBox="1">
                  <a:spLocks noRot="1" noChangeAspect="1" noMove="1" noResize="1" noEditPoints="1" noAdjustHandles="1" noChangeArrowheads="1" noChangeShapeType="1" noTextEdit="1"/>
                </p:cNvSpPr>
                <p:nvPr/>
              </p:nvSpPr>
              <p:spPr bwMode="auto">
                <a:xfrm>
                  <a:off x="6253250" y="5714368"/>
                  <a:ext cx="1297477" cy="705881"/>
                </a:xfrm>
                <a:prstGeom prst="rect">
                  <a:avLst/>
                </a:prstGeom>
                <a:blipFill rotWithShape="1">
                  <a:blip r:embed="rId9"/>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Object 14"/>
                <p:cNvSpPr txBox="1"/>
                <p:nvPr/>
              </p:nvSpPr>
              <p:spPr bwMode="auto">
                <a:xfrm>
                  <a:off x="7402028" y="5717223"/>
                  <a:ext cx="2808287" cy="574675"/>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𝜇</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𝑝𝑖</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35" name="Object 14"/>
                <p:cNvSpPr txBox="1">
                  <a:spLocks noRot="1" noChangeAspect="1" noMove="1" noResize="1" noEditPoints="1" noAdjustHandles="1" noChangeArrowheads="1" noChangeShapeType="1" noTextEdit="1"/>
                </p:cNvSpPr>
                <p:nvPr/>
              </p:nvSpPr>
              <p:spPr bwMode="auto">
                <a:xfrm>
                  <a:off x="7402028" y="5717223"/>
                  <a:ext cx="2808287" cy="574675"/>
                </a:xfrm>
                <a:prstGeom prst="rect">
                  <a:avLst/>
                </a:prstGeom>
                <a:blipFill rotWithShape="1">
                  <a:blip r:embed="rId10"/>
                </a:blipFill>
                <a:ln>
                  <a:noFill/>
                </a:ln>
                <a:effectLst/>
              </p:spPr>
              <p:txBody>
                <a:bodyPr/>
                <a:lstStyle/>
                <a:p>
                  <a:r>
                    <a:rPr lang="zh-CN" altLang="en-US">
                      <a:noFill/>
                    </a:rPr>
                    <a:t> </a:t>
                  </a:r>
                </a:p>
              </p:txBody>
            </p:sp>
          </mc:Fallback>
        </mc:AlternateContent>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BP神经网络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4"/>
            <a:ext cx="11517282" cy="4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归纳出</a:t>
            </a: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BP</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网络的学习算法如下：</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704020202020204" pitchFamily="34" charset="0"/>
              <a:buNone/>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38" name="Object 3"/>
              <p:cNvSpPr txBox="1"/>
              <p:nvPr/>
            </p:nvSpPr>
            <p:spPr bwMode="auto">
              <a:xfrm>
                <a:off x="980068" y="5524620"/>
                <a:ext cx="6088062" cy="579437"/>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𝒘</m:t>
                          </m:r>
                        </m:e>
                        <m:sub>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𝒘</m:t>
                          </m:r>
                        </m:e>
                        <m:sub>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𝜶</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𝑫</m:t>
                          </m:r>
                        </m:e>
                        <m:sub>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𝒌</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𝜶</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&gt;</m:t>
                      </m:r>
                      <m:r>
                        <a:rPr kumimoji="0"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𝟎</m:t>
                      </m:r>
                    </m:oMath>
                  </m:oMathPara>
                </a14:m>
                <a:endParaRPr kumimoji="0" lang="zh-CN" altLang="en-US" sz="2400" b="1" i="0" u="none" strike="noStrike" kern="1200" cap="none" spc="0" normalizeH="0" baseline="0" noProof="0" dirty="0">
                  <a:ln>
                    <a:noFill/>
                  </a:ln>
                  <a:solidFill>
                    <a:prstClr val="black"/>
                  </a:solidFill>
                  <a:effectLst/>
                  <a:uLnTx/>
                  <a:uFillTx/>
                  <a:cs typeface="+mn-cs"/>
                </a:endParaRPr>
              </a:p>
            </p:txBody>
          </p:sp>
        </mc:Choice>
        <mc:Fallback>
          <p:sp>
            <p:nvSpPr>
              <p:cNvPr id="38" name="Object 3"/>
              <p:cNvSpPr txBox="1">
                <a:spLocks noRot="1" noChangeAspect="1" noMove="1" noResize="1" noEditPoints="1" noAdjustHandles="1" noChangeArrowheads="1" noChangeShapeType="1" noTextEdit="1"/>
              </p:cNvSpPr>
              <p:nvPr/>
            </p:nvSpPr>
            <p:spPr bwMode="auto">
              <a:xfrm>
                <a:off x="980068" y="5524620"/>
                <a:ext cx="6088062" cy="579437"/>
              </a:xfrm>
              <a:prstGeom prst="rect">
                <a:avLst/>
              </a:prstGeom>
              <a:blipFill rotWithShape="1">
                <a:blip r:embed="rId1"/>
                <a:stretch>
                  <a:fillRect l="-4" t="-21" r="10" b="75"/>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Object 4"/>
              <p:cNvSpPr txBox="1"/>
              <p:nvPr/>
            </p:nvSpPr>
            <p:spPr bwMode="auto">
              <a:xfrm>
                <a:off x="7068130" y="5269816"/>
                <a:ext cx="4464050" cy="1008062"/>
              </a:xfrm>
              <a:prstGeom prst="rect">
                <a:avLst/>
              </a:prstGeom>
              <a:noFill/>
              <a:ln>
                <a:noFill/>
              </a:ln>
              <a:effec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𝑫</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𝒊𝒋</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𝑷</m:t>
                          </m:r>
                        </m:sup>
                        <m:e>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𝒑𝒋</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e>
                      </m:nary>
                    </m:oMath>
                  </m:oMathPara>
                </a14:m>
                <a:endParaRPr kumimoji="0" lang="zh-CN" altLang="en-US" sz="2400" b="1" i="0" u="none" strike="noStrike" kern="1200" cap="none" spc="0" normalizeH="0" baseline="0" noProof="0" dirty="0">
                  <a:ln>
                    <a:noFill/>
                  </a:ln>
                  <a:solidFill>
                    <a:prstClr val="black"/>
                  </a:solidFill>
                  <a:effectLst/>
                  <a:uLnTx/>
                  <a:uFillTx/>
                  <a:cs typeface="+mn-cs"/>
                </a:endParaRPr>
              </a:p>
            </p:txBody>
          </p:sp>
        </mc:Choice>
        <mc:Fallback>
          <p:sp>
            <p:nvSpPr>
              <p:cNvPr id="39" name="Object 4"/>
              <p:cNvSpPr txBox="1">
                <a:spLocks noRot="1" noChangeAspect="1" noMove="1" noResize="1" noEditPoints="1" noAdjustHandles="1" noChangeArrowheads="1" noChangeShapeType="1" noTextEdit="1"/>
              </p:cNvSpPr>
              <p:nvPr/>
            </p:nvSpPr>
            <p:spPr bwMode="auto">
              <a:xfrm>
                <a:off x="7068130" y="5269816"/>
                <a:ext cx="4464050" cy="1008062"/>
              </a:xfrm>
              <a:prstGeom prst="rect">
                <a:avLst/>
              </a:prstGeom>
              <a:blipFill rotWithShape="1">
                <a:blip r:embed="rId2"/>
                <a:stretch>
                  <a:fillRect l="-13" t="-58" r="13" b="27"/>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Object 5"/>
              <p:cNvSpPr txBox="1"/>
              <p:nvPr/>
            </p:nvSpPr>
            <p:spPr bwMode="auto">
              <a:xfrm>
                <a:off x="1010548" y="3608580"/>
                <a:ext cx="7489825" cy="1152525"/>
              </a:xfrm>
              <a:prstGeom prst="rect">
                <a:avLst/>
              </a:prstGeom>
              <a:noFill/>
              <a:ln>
                <a:noFill/>
              </a:ln>
              <a:effectLst/>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nary>
                        <m:naryPr>
                          <m:chr m:val="∑"/>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naryPr>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𝒌</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𝟏</m:t>
                          </m:r>
                        </m:sub>
                        <m:sup>
                          <m:sSub>
                            <m:sSubPr>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𝒏</m:t>
                              </m:r>
                            </m:e>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𝟏</m:t>
                              </m:r>
                            </m:sub>
                          </m:sSub>
                        </m:sup>
                        <m:e>
                          <m:sSubSup>
                            <m:sSubSupPr>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𝒑𝒌</m:t>
                              </m:r>
                            </m:sub>
                            <m: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sup>
                          </m:sSubSup>
                          <m:sSubSup>
                            <m:sSubSupPr>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𝒘</m:t>
                              </m:r>
                            </m:e>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𝒌𝒊</m:t>
                              </m:r>
                            </m:sub>
                            <m: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sup>
                          </m:sSubSup>
                        </m:e>
                      </m:nary>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𝝁</m:t>
                      </m:r>
                      <m:sSubSup>
                        <m:sSubSupPr>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𝒒</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schemeClr val="tx1"/>
                  </a:solidFill>
                  <a:effectLst/>
                  <a:uLnTx/>
                  <a:uFillTx/>
                  <a:latin typeface="Calibri" charset="0"/>
                  <a:ea typeface="宋体" pitchFamily="2" charset="-122"/>
                  <a:cs typeface="+mn-cs"/>
                </a:endParaRPr>
              </a:p>
            </p:txBody>
          </p:sp>
        </mc:Choice>
        <mc:Fallback>
          <p:sp>
            <p:nvSpPr>
              <p:cNvPr id="40" name="Object 5"/>
              <p:cNvSpPr txBox="1">
                <a:spLocks noRot="1" noChangeAspect="1" noMove="1" noResize="1" noEditPoints="1" noAdjustHandles="1" noChangeArrowheads="1" noChangeShapeType="1" noTextEdit="1"/>
              </p:cNvSpPr>
              <p:nvPr/>
            </p:nvSpPr>
            <p:spPr bwMode="auto">
              <a:xfrm>
                <a:off x="1010548" y="3608580"/>
                <a:ext cx="7489825" cy="1152525"/>
              </a:xfrm>
              <a:prstGeom prst="rect">
                <a:avLst/>
              </a:prstGeom>
              <a:blipFill rotWithShape="1">
                <a:blip r:embed="rId3"/>
                <a:stretch>
                  <a:fillRect l="-4" t="-44" r="4" b="44"/>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Object 6"/>
              <p:cNvSpPr txBox="1"/>
              <p:nvPr/>
            </p:nvSpPr>
            <p:spPr bwMode="auto">
              <a:xfrm>
                <a:off x="980068" y="2400004"/>
                <a:ext cx="5545138" cy="647700"/>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𝜹</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𝒅</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𝒑𝒊</m:t>
                          </m:r>
                        </m:sub>
                      </m:s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𝝁</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𝒙</m:t>
                          </m:r>
                        </m:e>
                        <m:sub>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𝒑𝒊</m:t>
                          </m:r>
                        </m:sub>
                        <m: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𝑸</m:t>
                          </m:r>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prstClr val="black"/>
                  </a:solidFill>
                  <a:effectLst/>
                  <a:uLnTx/>
                  <a:uFillTx/>
                  <a:cs typeface="+mn-cs"/>
                </a:endParaRPr>
              </a:p>
            </p:txBody>
          </p:sp>
        </mc:Choice>
        <mc:Fallback>
          <p:sp>
            <p:nvSpPr>
              <p:cNvPr id="41" name="Object 6"/>
              <p:cNvSpPr txBox="1">
                <a:spLocks noRot="1" noChangeAspect="1" noMove="1" noResize="1" noEditPoints="1" noAdjustHandles="1" noChangeArrowheads="1" noChangeShapeType="1" noTextEdit="1"/>
              </p:cNvSpPr>
              <p:nvPr/>
            </p:nvSpPr>
            <p:spPr bwMode="auto">
              <a:xfrm>
                <a:off x="980068" y="2400004"/>
                <a:ext cx="5545138" cy="647700"/>
              </a:xfrm>
              <a:prstGeom prst="rect">
                <a:avLst/>
              </a:prstGeom>
              <a:blipFill rotWithShape="1">
                <a:blip r:embed="rId4"/>
                <a:stretch>
                  <a:fillRect l="-5" t="-52" r="10" b="52"/>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Object 7"/>
              <p:cNvSpPr txBox="1"/>
              <p:nvPr/>
            </p:nvSpPr>
            <p:spPr bwMode="auto">
              <a:xfrm>
                <a:off x="1321719" y="3111349"/>
                <a:ext cx="7056437" cy="576262"/>
              </a:xfrm>
              <a:prstGeom prst="rect">
                <a:avLst/>
              </a:prstGeom>
              <a:noFill/>
              <a:ln>
                <a:noFill/>
              </a:ln>
              <a:effectLst/>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𝑄</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sub>
                      </m:sSub>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b>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0" lang="zh-CN" altLang="en-US" sz="2400" b="0" i="0" u="none" strike="noStrike" kern="1200" cap="none" spc="0" normalizeH="0" baseline="0" noProof="0" dirty="0">
                  <a:ln>
                    <a:noFill/>
                  </a:ln>
                  <a:solidFill>
                    <a:prstClr val="black"/>
                  </a:solidFill>
                  <a:effectLst/>
                  <a:uLnTx/>
                  <a:uFillTx/>
                  <a:latin typeface="Calibri" charset="0"/>
                  <a:ea typeface="宋体" pitchFamily="2" charset="-122"/>
                  <a:cs typeface="+mn-cs"/>
                </a:endParaRPr>
              </a:p>
            </p:txBody>
          </p:sp>
        </mc:Choice>
        <mc:Fallback>
          <p:sp>
            <p:nvSpPr>
              <p:cNvPr id="42" name="Object 7"/>
              <p:cNvSpPr txBox="1">
                <a:spLocks noRot="1" noChangeAspect="1" noMove="1" noResize="1" noEditPoints="1" noAdjustHandles="1" noChangeArrowheads="1" noChangeShapeType="1" noTextEdit="1"/>
              </p:cNvSpPr>
              <p:nvPr/>
            </p:nvSpPr>
            <p:spPr bwMode="auto">
              <a:xfrm>
                <a:off x="1321719" y="3111349"/>
                <a:ext cx="7056437" cy="576262"/>
              </a:xfrm>
              <a:prstGeom prst="rect">
                <a:avLst/>
              </a:prstGeom>
              <a:blipFill rotWithShape="1">
                <a:blip r:embed="rId5"/>
                <a:stretch>
                  <a:fillRect l="-4" t="-84" r="9" b="29"/>
                </a:stretch>
              </a:blipFill>
              <a:ln>
                <a:noFill/>
              </a:ln>
              <a:effectLst/>
            </p:spPr>
            <p:txBody>
              <a:bodyPr/>
              <a:lstStyle/>
              <a:p>
                <a:r>
                  <a:rPr lang="zh-CN" altLang="en-US">
                    <a:noFill/>
                  </a:rPr>
                  <a:t> </a:t>
                </a:r>
              </a:p>
            </p:txBody>
          </p:sp>
        </mc:Fallback>
      </mc:AlternateContent>
      <p:sp>
        <p:nvSpPr>
          <p:cNvPr id="11" name="文本占位符 3"/>
          <p:cNvSpPr txBox="1"/>
          <p:nvPr/>
        </p:nvSpPr>
        <p:spPr bwMode="auto">
          <a:xfrm>
            <a:off x="794356" y="1968972"/>
            <a:ext cx="6409805" cy="4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误差传递公式</a:t>
            </a:r>
            <a:endParaRPr lang="zh-CN" altLang="en-US" sz="2200" b="0" dirty="0">
              <a:latin typeface="+mj-ea"/>
              <a:ea typeface="+mj-ea"/>
            </a:endParaRPr>
          </a:p>
        </p:txBody>
      </p:sp>
      <p:sp>
        <p:nvSpPr>
          <p:cNvPr id="12" name="文本占位符 3"/>
          <p:cNvSpPr txBox="1"/>
          <p:nvPr/>
        </p:nvSpPr>
        <p:spPr bwMode="auto">
          <a:xfrm>
            <a:off x="794355" y="4785701"/>
            <a:ext cx="6409805" cy="4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连接权更新公式（</a:t>
            </a:r>
            <a:r>
              <a:rPr lang="en-US" altLang="zh-CN" sz="2200" dirty="0">
                <a:latin typeface="+mj-ea"/>
                <a:ea typeface="+mj-ea"/>
              </a:rPr>
              <a:t>α</a:t>
            </a:r>
            <a:r>
              <a:rPr lang="zh-CN" altLang="en-US" sz="2200" dirty="0">
                <a:latin typeface="+mj-ea"/>
                <a:ea typeface="+mj-ea"/>
              </a:rPr>
              <a:t>为学习率）</a:t>
            </a:r>
            <a:endParaRPr lang="zh-CN" altLang="en-US" sz="2200" b="0" dirty="0">
              <a:latin typeface="+mj-ea"/>
              <a:ea typeface="+mj-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多层感知器</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调用</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6" name="文本占位符 3"/>
          <p:cNvSpPr txBox="1"/>
          <p:nvPr/>
        </p:nvSpPr>
        <p:spPr bwMode="auto">
          <a:xfrm>
            <a:off x="731176" y="1669415"/>
            <a:ext cx="10814118" cy="14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indent="0"/>
            <a:r>
              <a:rPr sz="2400">
                <a:hlinkClick r:id="rId1" action="ppaction://hlinkfile"/>
              </a:rPr>
              <a:t>sklearn.neural_network.MLPClassifier</a:t>
            </a:r>
            <a:endParaRPr sz="2400"/>
          </a:p>
        </p:txBody>
      </p:sp>
      <p:sp>
        <p:nvSpPr>
          <p:cNvPr id="14" name="文本占位符 3"/>
          <p:cNvSpPr txBox="1"/>
          <p:nvPr/>
        </p:nvSpPr>
        <p:spPr bwMode="auto">
          <a:xfrm>
            <a:off x="259840" y="2709550"/>
            <a:ext cx="1694783"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a:latin typeface="+mn-ea"/>
              </a:rPr>
              <a:t>导</a:t>
            </a:r>
            <a:r>
              <a:rPr lang="zh-CN" altLang="en-US" sz="2000" dirty="0" smtClean="0">
                <a:latin typeface="+mn-ea"/>
              </a:rPr>
              <a:t>入库：</a:t>
            </a:r>
            <a:endParaRPr lang="en-US" altLang="zh-CN" sz="2000" b="0" dirty="0" smtClean="0"/>
          </a:p>
        </p:txBody>
      </p:sp>
      <p:sp>
        <p:nvSpPr>
          <p:cNvPr id="26" name="文本占位符 3"/>
          <p:cNvSpPr txBox="1"/>
          <p:nvPr/>
        </p:nvSpPr>
        <p:spPr bwMode="auto">
          <a:xfrm>
            <a:off x="259840" y="3789084"/>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模型训练：</a:t>
            </a:r>
            <a:endParaRPr lang="zh-CN" altLang="en-US" sz="2000" dirty="0">
              <a:latin typeface="+mn-ea"/>
            </a:endParaRPr>
          </a:p>
        </p:txBody>
      </p:sp>
      <p:grpSp>
        <p:nvGrpSpPr>
          <p:cNvPr id="27" name="组合 26"/>
          <p:cNvGrpSpPr/>
          <p:nvPr/>
        </p:nvGrpSpPr>
        <p:grpSpPr>
          <a:xfrm>
            <a:off x="2080817" y="2599676"/>
            <a:ext cx="5713292" cy="626146"/>
            <a:chOff x="1107232" y="3522977"/>
            <a:chExt cx="5713292" cy="626146"/>
          </a:xfrm>
        </p:grpSpPr>
        <p:sp>
          <p:nvSpPr>
            <p:cNvPr id="28" name="文本占位符 3"/>
            <p:cNvSpPr txBox="1"/>
            <p:nvPr/>
          </p:nvSpPr>
          <p:spPr bwMode="auto">
            <a:xfrm>
              <a:off x="1107232" y="3639547"/>
              <a:ext cx="5713292" cy="4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pPr>
              <a:r>
                <a:rPr lang="en-US" altLang="zh-CN" sz="2000" b="0" dirty="0"/>
                <a:t>from </a:t>
              </a:r>
              <a:r>
                <a:rPr lang="en-US" altLang="zh-CN" sz="2000" b="0"/>
                <a:t>sklearn.neural_network</a:t>
              </a:r>
              <a:r>
                <a:rPr lang="en-US" altLang="zh-CN" sz="2000" b="0" dirty="0"/>
                <a:t> import </a:t>
              </a:r>
              <a:r>
                <a:rPr lang="en-US" altLang="zh-CN" sz="2000" b="0" dirty="0">
                  <a:sym typeface="+mn-ea"/>
                </a:rPr>
                <a:t>MLPClassifier</a:t>
              </a:r>
              <a:endParaRPr lang="en-US" altLang="zh-CN" sz="2000" b="0" dirty="0">
                <a:sym typeface="+mn-ea"/>
              </a:endParaRPr>
            </a:p>
          </p:txBody>
        </p:sp>
        <p:sp>
          <p:nvSpPr>
            <p:cNvPr id="29" name="矩形 28"/>
            <p:cNvSpPr/>
            <p:nvPr/>
          </p:nvSpPr>
          <p:spPr>
            <a:xfrm>
              <a:off x="1107232" y="3522977"/>
              <a:ext cx="5713292"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3"/>
          <p:cNvSpPr txBox="1"/>
          <p:nvPr/>
        </p:nvSpPr>
        <p:spPr bwMode="auto">
          <a:xfrm>
            <a:off x="521930" y="4914407"/>
            <a:ext cx="2050877" cy="41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457200">
              <a:lnSpc>
                <a:spcPct val="100000"/>
              </a:lnSpc>
            </a:pPr>
            <a:r>
              <a:rPr lang="zh-CN" altLang="en-US" sz="2000" dirty="0" smtClean="0">
                <a:latin typeface="+mn-ea"/>
              </a:rPr>
              <a:t>预测：</a:t>
            </a:r>
            <a:endParaRPr lang="zh-CN" altLang="en-US" sz="2000" dirty="0">
              <a:latin typeface="+mn-ea"/>
            </a:endParaRPr>
          </a:p>
        </p:txBody>
      </p:sp>
      <p:grpSp>
        <p:nvGrpSpPr>
          <p:cNvPr id="31" name="组合 30"/>
          <p:cNvGrpSpPr/>
          <p:nvPr/>
        </p:nvGrpSpPr>
        <p:grpSpPr>
          <a:xfrm>
            <a:off x="2080816" y="3655553"/>
            <a:ext cx="4964561" cy="836127"/>
            <a:chOff x="2080816" y="4437873"/>
            <a:chExt cx="4964561" cy="836127"/>
          </a:xfrm>
        </p:grpSpPr>
        <p:sp>
          <p:nvSpPr>
            <p:cNvPr id="32" name="矩形 31"/>
            <p:cNvSpPr/>
            <p:nvPr/>
          </p:nvSpPr>
          <p:spPr>
            <a:xfrm>
              <a:off x="2080816" y="4437874"/>
              <a:ext cx="4964561" cy="835025"/>
            </a:xfrm>
            <a:prstGeom prst="rect">
              <a:avLst/>
            </a:prstGeom>
          </p:spPr>
          <p:txBody>
            <a:bodyPr wrap="square">
              <a:spAutoFit/>
            </a:bodyPr>
            <a:lstStyle/>
            <a:p>
              <a:pPr>
                <a:spcBef>
                  <a:spcPts val="1000"/>
                </a:spcBef>
              </a:pPr>
              <a:r>
                <a:rPr lang="en-US" altLang="zh-CN" sz="2000" dirty="0">
                  <a:latin typeface="+mn-lt"/>
                  <a:ea typeface="+mn-ea"/>
                </a:rPr>
                <a:t>model = </a:t>
              </a:r>
              <a:r>
                <a:rPr lang="en-US" altLang="zh-CN" sz="2000" dirty="0">
                  <a:sym typeface="+mn-ea"/>
                </a:rPr>
                <a:t>MLPClassifier</a:t>
              </a:r>
              <a:r>
                <a:rPr lang="en-US" altLang="zh-CN" sz="2000" dirty="0">
                  <a:latin typeface="+mn-lt"/>
                  <a:ea typeface="+mn-ea"/>
                </a:rPr>
                <a:t>()</a:t>
              </a:r>
              <a:endParaRPr lang="en-US" altLang="zh-CN" sz="2000" dirty="0">
                <a:latin typeface="+mn-lt"/>
                <a:ea typeface="+mn-ea"/>
              </a:endParaRPr>
            </a:p>
            <a:p>
              <a:pPr>
                <a:spcBef>
                  <a:spcPts val="1000"/>
                </a:spcBef>
              </a:pPr>
              <a:r>
                <a:rPr lang="en-US" altLang="zh-CN" sz="2000" dirty="0" err="1" smtClean="0">
                  <a:latin typeface="+mn-lt"/>
                  <a:ea typeface="+mn-ea"/>
                </a:rPr>
                <a:t>model.fit</a:t>
              </a:r>
              <a:r>
                <a:rPr lang="en-US" altLang="zh-CN" sz="2000" dirty="0" smtClean="0">
                  <a:latin typeface="+mn-lt"/>
                  <a:ea typeface="+mn-ea"/>
                </a:rPr>
                <a:t>(</a:t>
              </a:r>
              <a:r>
                <a:rPr lang="en-US" altLang="zh-CN" sz="2000" dirty="0" err="1" smtClean="0">
                  <a:latin typeface="+mn-lt"/>
                  <a:ea typeface="+mn-ea"/>
                </a:rPr>
                <a:t>X_train,y_train</a:t>
              </a:r>
              <a:r>
                <a:rPr lang="en-US" altLang="zh-CN" sz="2000" dirty="0" smtClean="0">
                  <a:latin typeface="+mn-lt"/>
                  <a:ea typeface="+mn-ea"/>
                </a:rPr>
                <a:t>)</a:t>
              </a:r>
              <a:endParaRPr lang="en-US" altLang="zh-CN" sz="2000" dirty="0" smtClean="0">
                <a:latin typeface="+mn-lt"/>
                <a:ea typeface="+mn-ea"/>
              </a:endParaRPr>
            </a:p>
          </p:txBody>
        </p:sp>
        <p:sp>
          <p:nvSpPr>
            <p:cNvPr id="33" name="矩形 32"/>
            <p:cNvSpPr/>
            <p:nvPr/>
          </p:nvSpPr>
          <p:spPr>
            <a:xfrm>
              <a:off x="2080817" y="4437873"/>
              <a:ext cx="4964560" cy="836127"/>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80817" y="4872136"/>
            <a:ext cx="3930240" cy="626146"/>
            <a:chOff x="2080817" y="5654456"/>
            <a:chExt cx="3930240" cy="626146"/>
          </a:xfrm>
        </p:grpSpPr>
        <p:sp>
          <p:nvSpPr>
            <p:cNvPr id="35" name="矩形 34"/>
            <p:cNvSpPr/>
            <p:nvPr/>
          </p:nvSpPr>
          <p:spPr>
            <a:xfrm>
              <a:off x="2080817" y="5715368"/>
              <a:ext cx="3930240" cy="400110"/>
            </a:xfrm>
            <a:prstGeom prst="rect">
              <a:avLst/>
            </a:prstGeom>
          </p:spPr>
          <p:txBody>
            <a:bodyPr wrap="square">
              <a:spAutoFit/>
            </a:bodyPr>
            <a:lstStyle/>
            <a:p>
              <a:pPr>
                <a:spcBef>
                  <a:spcPts val="1000"/>
                </a:spcBef>
              </a:pPr>
              <a:r>
                <a:rPr lang="en-US" altLang="zh-CN" sz="2000" dirty="0" smtClean="0">
                  <a:latin typeface="+mn-lt"/>
                  <a:ea typeface="+mn-ea"/>
                </a:rPr>
                <a:t>results=</a:t>
              </a:r>
              <a:r>
                <a:rPr lang="en-US" altLang="zh-CN" sz="2000" dirty="0" err="1" smtClean="0">
                  <a:latin typeface="+mn-lt"/>
                  <a:ea typeface="+mn-ea"/>
                </a:rPr>
                <a:t>model.predict</a:t>
              </a:r>
              <a:r>
                <a:rPr lang="en-US" altLang="zh-CN" sz="2000" dirty="0">
                  <a:latin typeface="+mn-lt"/>
                  <a:ea typeface="+mn-ea"/>
                </a:rPr>
                <a:t>([</a:t>
              </a:r>
              <a:r>
                <a:rPr lang="en-US" altLang="zh-CN" sz="2000" dirty="0" err="1">
                  <a:latin typeface="+mn-lt"/>
                  <a:ea typeface="+mn-ea"/>
                </a:rPr>
                <a:t>X_test</a:t>
              </a:r>
              <a:r>
                <a:rPr lang="en-US" altLang="zh-CN" sz="2000" dirty="0">
                  <a:latin typeface="+mn-lt"/>
                  <a:ea typeface="+mn-ea"/>
                </a:rPr>
                <a:t>[</a:t>
              </a:r>
              <a:r>
                <a:rPr lang="en-US" altLang="zh-CN" sz="2000" dirty="0" err="1">
                  <a:latin typeface="+mn-lt"/>
                  <a:ea typeface="+mn-ea"/>
                </a:rPr>
                <a:t>i</a:t>
              </a:r>
              <a:r>
                <a:rPr lang="en-US" altLang="zh-CN" sz="2000" dirty="0">
                  <a:latin typeface="+mn-lt"/>
                  <a:ea typeface="+mn-ea"/>
                </a:rPr>
                <a:t>,:]])</a:t>
              </a:r>
              <a:endParaRPr lang="zh-CN" altLang="en-US" sz="2000" dirty="0">
                <a:latin typeface="+mn-lt"/>
                <a:ea typeface="+mn-ea"/>
              </a:endParaRPr>
            </a:p>
          </p:txBody>
        </p:sp>
        <p:sp>
          <p:nvSpPr>
            <p:cNvPr id="36" name="矩形 35"/>
            <p:cNvSpPr/>
            <p:nvPr/>
          </p:nvSpPr>
          <p:spPr>
            <a:xfrm>
              <a:off x="2080817" y="5654456"/>
              <a:ext cx="3930240" cy="626146"/>
            </a:xfrm>
            <a:prstGeom prst="rect">
              <a:avLst/>
            </a:prstGeom>
            <a:noFill/>
            <a:ln w="28575">
              <a:solidFill>
                <a:srgbClr val="11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Group 82"/>
          <p:cNvGrpSpPr/>
          <p:nvPr/>
        </p:nvGrpSpPr>
        <p:grpSpPr bwMode="auto">
          <a:xfrm>
            <a:off x="8284040" y="2313710"/>
            <a:ext cx="3025172" cy="3816351"/>
            <a:chOff x="1344" y="1392"/>
            <a:chExt cx="2923" cy="2404"/>
          </a:xfrm>
        </p:grpSpPr>
        <p:sp>
          <p:nvSpPr>
            <p:cNvPr id="7" name="Line 63"/>
            <p:cNvSpPr>
              <a:spLocks noChangeShapeType="1"/>
            </p:cNvSpPr>
            <p:nvPr/>
          </p:nvSpPr>
          <p:spPr bwMode="auto">
            <a:xfrm flipH="1" flipV="1">
              <a:off x="1548" y="2048"/>
              <a:ext cx="882"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 name="Oval 40"/>
            <p:cNvSpPr>
              <a:spLocks noChangeArrowheads="1"/>
            </p:cNvSpPr>
            <p:nvPr/>
          </p:nvSpPr>
          <p:spPr bwMode="auto">
            <a:xfrm>
              <a:off x="1412" y="2768"/>
              <a:ext cx="272" cy="151"/>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37" name="Oval 41"/>
            <p:cNvSpPr>
              <a:spLocks noChangeArrowheads="1"/>
            </p:cNvSpPr>
            <p:nvPr/>
          </p:nvSpPr>
          <p:spPr bwMode="auto">
            <a:xfrm>
              <a:off x="2295" y="2768"/>
              <a:ext cx="271" cy="151"/>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38" name="Oval 42"/>
            <p:cNvSpPr>
              <a:spLocks noChangeArrowheads="1"/>
            </p:cNvSpPr>
            <p:nvPr/>
          </p:nvSpPr>
          <p:spPr bwMode="auto">
            <a:xfrm>
              <a:off x="3653" y="2768"/>
              <a:ext cx="271" cy="151"/>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39" name="Text Box 43"/>
            <p:cNvSpPr txBox="1">
              <a:spLocks noChangeArrowheads="1"/>
            </p:cNvSpPr>
            <p:nvPr/>
          </p:nvSpPr>
          <p:spPr bwMode="auto">
            <a:xfrm>
              <a:off x="2838" y="2768"/>
              <a:ext cx="61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cs typeface="Times New Roman" panose="02020603050405020304" pitchFamily="18" charset="0"/>
                </a:rPr>
                <a:t>·  ·  ·</a:t>
              </a:r>
              <a:endParaRPr lang="en-US" altLang="zh-CN" b="1" dirty="0">
                <a:solidFill>
                  <a:schemeClr val="tx1"/>
                </a:solidFill>
              </a:endParaRPr>
            </a:p>
          </p:txBody>
        </p:sp>
        <p:sp>
          <p:nvSpPr>
            <p:cNvPr id="40" name="Oval 44"/>
            <p:cNvSpPr>
              <a:spLocks noChangeArrowheads="1"/>
            </p:cNvSpPr>
            <p:nvPr/>
          </p:nvSpPr>
          <p:spPr bwMode="auto">
            <a:xfrm>
              <a:off x="1412" y="1897"/>
              <a:ext cx="272" cy="151"/>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41" name="Oval 45"/>
            <p:cNvSpPr>
              <a:spLocks noChangeArrowheads="1"/>
            </p:cNvSpPr>
            <p:nvPr/>
          </p:nvSpPr>
          <p:spPr bwMode="auto">
            <a:xfrm>
              <a:off x="2295" y="1897"/>
              <a:ext cx="271" cy="151"/>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42" name="Oval 46"/>
            <p:cNvSpPr>
              <a:spLocks noChangeArrowheads="1"/>
            </p:cNvSpPr>
            <p:nvPr/>
          </p:nvSpPr>
          <p:spPr bwMode="auto">
            <a:xfrm>
              <a:off x="3653" y="1897"/>
              <a:ext cx="271" cy="151"/>
            </a:xfrm>
            <a:prstGeom prst="ellipse">
              <a:avLst/>
            </a:prstGeom>
            <a:noFill/>
            <a:ln w="9525">
              <a:solidFill>
                <a:schemeClr val="tx1"/>
              </a:solidFill>
              <a:round/>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20000"/>
                </a:spcBef>
              </a:pPr>
              <a:endParaRPr lang="zh-CN" altLang="en-US"/>
            </a:p>
          </p:txBody>
        </p:sp>
        <p:sp>
          <p:nvSpPr>
            <p:cNvPr id="43" name="Text Box 47"/>
            <p:cNvSpPr txBox="1">
              <a:spLocks noChangeArrowheads="1"/>
            </p:cNvSpPr>
            <p:nvPr/>
          </p:nvSpPr>
          <p:spPr bwMode="auto">
            <a:xfrm>
              <a:off x="2838" y="1897"/>
              <a:ext cx="61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cs typeface="Times New Roman" panose="02020603050405020304" pitchFamily="18" charset="0"/>
                </a:rPr>
                <a:t>·  ·  ·</a:t>
              </a:r>
              <a:endParaRPr lang="en-US" altLang="zh-CN" b="1">
                <a:solidFill>
                  <a:schemeClr val="tx1"/>
                </a:solidFill>
              </a:endParaRPr>
            </a:p>
          </p:txBody>
        </p:sp>
        <p:sp>
          <p:nvSpPr>
            <p:cNvPr id="44" name="Line 51"/>
            <p:cNvSpPr>
              <a:spLocks noChangeShapeType="1"/>
            </p:cNvSpPr>
            <p:nvPr/>
          </p:nvSpPr>
          <p:spPr bwMode="auto">
            <a:xfrm flipV="1">
              <a:off x="1548" y="2919"/>
              <a:ext cx="0"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5" name="Line 52"/>
            <p:cNvSpPr>
              <a:spLocks noChangeShapeType="1"/>
            </p:cNvSpPr>
            <p:nvPr/>
          </p:nvSpPr>
          <p:spPr bwMode="auto">
            <a:xfrm flipV="1">
              <a:off x="1548" y="2919"/>
              <a:ext cx="882"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7" name="Line 53"/>
            <p:cNvSpPr>
              <a:spLocks noChangeShapeType="1"/>
            </p:cNvSpPr>
            <p:nvPr/>
          </p:nvSpPr>
          <p:spPr bwMode="auto">
            <a:xfrm flipV="1">
              <a:off x="1548" y="2919"/>
              <a:ext cx="2240"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 name="Line 54"/>
            <p:cNvSpPr>
              <a:spLocks noChangeShapeType="1"/>
            </p:cNvSpPr>
            <p:nvPr/>
          </p:nvSpPr>
          <p:spPr bwMode="auto">
            <a:xfrm flipH="1" flipV="1">
              <a:off x="1548" y="2919"/>
              <a:ext cx="882"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9" name="Line 55"/>
            <p:cNvSpPr>
              <a:spLocks noChangeShapeType="1"/>
            </p:cNvSpPr>
            <p:nvPr/>
          </p:nvSpPr>
          <p:spPr bwMode="auto">
            <a:xfrm flipV="1">
              <a:off x="2430" y="2919"/>
              <a:ext cx="0"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 name="Line 56"/>
            <p:cNvSpPr>
              <a:spLocks noChangeShapeType="1"/>
            </p:cNvSpPr>
            <p:nvPr/>
          </p:nvSpPr>
          <p:spPr bwMode="auto">
            <a:xfrm flipV="1">
              <a:off x="2430" y="2919"/>
              <a:ext cx="1358"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1" name="Line 57"/>
            <p:cNvSpPr>
              <a:spLocks noChangeShapeType="1"/>
            </p:cNvSpPr>
            <p:nvPr/>
          </p:nvSpPr>
          <p:spPr bwMode="auto">
            <a:xfrm flipH="1" flipV="1">
              <a:off x="1616" y="2919"/>
              <a:ext cx="2172"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2" name="Line 58"/>
            <p:cNvSpPr>
              <a:spLocks noChangeShapeType="1"/>
            </p:cNvSpPr>
            <p:nvPr/>
          </p:nvSpPr>
          <p:spPr bwMode="auto">
            <a:xfrm flipH="1" flipV="1">
              <a:off x="2430" y="2919"/>
              <a:ext cx="1358"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3" name="Line 59"/>
            <p:cNvSpPr>
              <a:spLocks noChangeShapeType="1"/>
            </p:cNvSpPr>
            <p:nvPr/>
          </p:nvSpPr>
          <p:spPr bwMode="auto">
            <a:xfrm flipV="1">
              <a:off x="3788" y="2919"/>
              <a:ext cx="0" cy="606"/>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 name="Line 60"/>
            <p:cNvSpPr>
              <a:spLocks noChangeShapeType="1"/>
            </p:cNvSpPr>
            <p:nvPr/>
          </p:nvSpPr>
          <p:spPr bwMode="auto">
            <a:xfrm flipV="1">
              <a:off x="1548" y="2048"/>
              <a:ext cx="0"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5" name="Line 61"/>
            <p:cNvSpPr>
              <a:spLocks noChangeShapeType="1"/>
            </p:cNvSpPr>
            <p:nvPr/>
          </p:nvSpPr>
          <p:spPr bwMode="auto">
            <a:xfrm flipV="1">
              <a:off x="1548" y="2048"/>
              <a:ext cx="882"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6" name="Line 62"/>
            <p:cNvSpPr>
              <a:spLocks noChangeShapeType="1"/>
            </p:cNvSpPr>
            <p:nvPr/>
          </p:nvSpPr>
          <p:spPr bwMode="auto">
            <a:xfrm flipV="1">
              <a:off x="1548" y="2048"/>
              <a:ext cx="2240"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7" name="Line 64"/>
            <p:cNvSpPr>
              <a:spLocks noChangeShapeType="1"/>
            </p:cNvSpPr>
            <p:nvPr/>
          </p:nvSpPr>
          <p:spPr bwMode="auto">
            <a:xfrm flipV="1">
              <a:off x="2430" y="2048"/>
              <a:ext cx="0"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8" name="Line 65"/>
            <p:cNvSpPr>
              <a:spLocks noChangeShapeType="1"/>
            </p:cNvSpPr>
            <p:nvPr/>
          </p:nvSpPr>
          <p:spPr bwMode="auto">
            <a:xfrm flipV="1">
              <a:off x="2430" y="2048"/>
              <a:ext cx="1358"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9" name="Line 66"/>
            <p:cNvSpPr>
              <a:spLocks noChangeShapeType="1"/>
            </p:cNvSpPr>
            <p:nvPr/>
          </p:nvSpPr>
          <p:spPr bwMode="auto">
            <a:xfrm flipH="1" flipV="1">
              <a:off x="1616" y="2048"/>
              <a:ext cx="2172"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 name="Line 67"/>
            <p:cNvSpPr>
              <a:spLocks noChangeShapeType="1"/>
            </p:cNvSpPr>
            <p:nvPr/>
          </p:nvSpPr>
          <p:spPr bwMode="auto">
            <a:xfrm flipH="1" flipV="1">
              <a:off x="2498" y="2086"/>
              <a:ext cx="1290" cy="682"/>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1" name="Line 68"/>
            <p:cNvSpPr>
              <a:spLocks noChangeShapeType="1"/>
            </p:cNvSpPr>
            <p:nvPr/>
          </p:nvSpPr>
          <p:spPr bwMode="auto">
            <a:xfrm flipV="1">
              <a:off x="3788" y="2048"/>
              <a:ext cx="0" cy="720"/>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2" name="Line 69"/>
            <p:cNvSpPr>
              <a:spLocks noChangeShapeType="1"/>
            </p:cNvSpPr>
            <p:nvPr/>
          </p:nvSpPr>
          <p:spPr bwMode="auto">
            <a:xfrm flipV="1">
              <a:off x="1548" y="1632"/>
              <a:ext cx="0" cy="265"/>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3" name="Line 70"/>
            <p:cNvSpPr>
              <a:spLocks noChangeShapeType="1"/>
            </p:cNvSpPr>
            <p:nvPr/>
          </p:nvSpPr>
          <p:spPr bwMode="auto">
            <a:xfrm flipV="1">
              <a:off x="2430" y="1632"/>
              <a:ext cx="0" cy="265"/>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4" name="Line 71"/>
            <p:cNvSpPr>
              <a:spLocks noChangeShapeType="1"/>
            </p:cNvSpPr>
            <p:nvPr/>
          </p:nvSpPr>
          <p:spPr bwMode="auto">
            <a:xfrm flipV="1">
              <a:off x="3788" y="1632"/>
              <a:ext cx="0" cy="265"/>
            </a:xfrm>
            <a:prstGeom prst="line">
              <a:avLst/>
            </a:prstGeom>
            <a:noFill/>
            <a:ln w="9525">
              <a:solidFill>
                <a:schemeClr val="tx1"/>
              </a:solidFill>
              <a:round/>
              <a:tailEnd type="arrow"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5" name="Text Box 73"/>
            <p:cNvSpPr txBox="1">
              <a:spLocks noChangeArrowheads="1"/>
            </p:cNvSpPr>
            <p:nvPr/>
          </p:nvSpPr>
          <p:spPr bwMode="auto">
            <a:xfrm>
              <a:off x="1344" y="3563"/>
              <a:ext cx="54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i="1">
                  <a:solidFill>
                    <a:schemeClr val="tx1"/>
                  </a:solidFill>
                </a:rPr>
                <a:t>x</a:t>
              </a:r>
              <a:r>
                <a:rPr lang="en-US" altLang="zh-CN" b="1" baseline="-25000">
                  <a:solidFill>
                    <a:schemeClr val="tx1"/>
                  </a:solidFill>
                </a:rPr>
                <a:t>1</a:t>
              </a:r>
              <a:r>
                <a:rPr lang="en-US" altLang="zh-CN" b="1" baseline="30000">
                  <a:solidFill>
                    <a:schemeClr val="tx1"/>
                  </a:solidFill>
                </a:rPr>
                <a:t>(0)</a:t>
              </a:r>
              <a:endParaRPr lang="en-US" altLang="zh-CN" b="1">
                <a:solidFill>
                  <a:schemeClr val="tx1"/>
                </a:solidFill>
              </a:endParaRPr>
            </a:p>
          </p:txBody>
        </p:sp>
        <p:sp>
          <p:nvSpPr>
            <p:cNvPr id="76" name="Text Box 74"/>
            <p:cNvSpPr txBox="1">
              <a:spLocks noChangeArrowheads="1"/>
            </p:cNvSpPr>
            <p:nvPr/>
          </p:nvSpPr>
          <p:spPr bwMode="auto">
            <a:xfrm>
              <a:off x="2227" y="3563"/>
              <a:ext cx="54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i="1">
                  <a:solidFill>
                    <a:schemeClr val="tx1"/>
                  </a:solidFill>
                </a:rPr>
                <a:t>x</a:t>
              </a:r>
              <a:r>
                <a:rPr lang="en-US" altLang="zh-CN" b="1" baseline="-25000">
                  <a:solidFill>
                    <a:schemeClr val="tx1"/>
                  </a:solidFill>
                </a:rPr>
                <a:t>2</a:t>
              </a:r>
              <a:r>
                <a:rPr lang="en-US" altLang="zh-CN" b="1" baseline="30000">
                  <a:solidFill>
                    <a:schemeClr val="tx1"/>
                  </a:solidFill>
                </a:rPr>
                <a:t>(0)</a:t>
              </a:r>
              <a:endParaRPr lang="en-US" altLang="zh-CN" b="1">
                <a:solidFill>
                  <a:schemeClr val="tx1"/>
                </a:solidFill>
              </a:endParaRPr>
            </a:p>
          </p:txBody>
        </p:sp>
        <p:sp>
          <p:nvSpPr>
            <p:cNvPr id="77" name="Text Box 75"/>
            <p:cNvSpPr txBox="1">
              <a:spLocks noChangeArrowheads="1"/>
            </p:cNvSpPr>
            <p:nvPr/>
          </p:nvSpPr>
          <p:spPr bwMode="auto">
            <a:xfrm>
              <a:off x="3585" y="3563"/>
              <a:ext cx="6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i="1" dirty="0">
                  <a:solidFill>
                    <a:schemeClr val="tx1"/>
                  </a:solidFill>
                </a:rPr>
                <a:t>x</a:t>
              </a:r>
              <a:r>
                <a:rPr lang="en-US" altLang="zh-CN" b="1" i="1" baseline="-25000" dirty="0">
                  <a:solidFill>
                    <a:schemeClr val="tx1"/>
                  </a:solidFill>
                </a:rPr>
                <a:t>n</a:t>
              </a:r>
              <a:r>
                <a:rPr lang="en-US" altLang="zh-CN" b="1" baseline="-25000" dirty="0">
                  <a:solidFill>
                    <a:schemeClr val="tx1"/>
                  </a:solidFill>
                </a:rPr>
                <a:t>0</a:t>
              </a:r>
              <a:r>
                <a:rPr lang="en-US" altLang="zh-CN" b="1" baseline="30000" dirty="0">
                  <a:solidFill>
                    <a:schemeClr val="tx1"/>
                  </a:solidFill>
                </a:rPr>
                <a:t>(0)</a:t>
              </a:r>
              <a:endParaRPr lang="en-US" altLang="zh-CN" b="1" dirty="0">
                <a:solidFill>
                  <a:schemeClr val="tx1"/>
                </a:solidFill>
              </a:endParaRPr>
            </a:p>
          </p:txBody>
        </p:sp>
        <p:sp>
          <p:nvSpPr>
            <p:cNvPr id="78" name="Text Box 77"/>
            <p:cNvSpPr txBox="1">
              <a:spLocks noChangeArrowheads="1"/>
            </p:cNvSpPr>
            <p:nvPr/>
          </p:nvSpPr>
          <p:spPr bwMode="auto">
            <a:xfrm>
              <a:off x="1344" y="1392"/>
              <a:ext cx="54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i="1">
                  <a:solidFill>
                    <a:schemeClr val="tx1"/>
                  </a:solidFill>
                </a:rPr>
                <a:t>x</a:t>
              </a:r>
              <a:r>
                <a:rPr lang="en-US" altLang="zh-CN" b="1" baseline="-25000">
                  <a:solidFill>
                    <a:schemeClr val="tx1"/>
                  </a:solidFill>
                </a:rPr>
                <a:t>1</a:t>
              </a:r>
              <a:r>
                <a:rPr lang="en-US" altLang="zh-CN" b="1" baseline="30000">
                  <a:solidFill>
                    <a:schemeClr val="tx1"/>
                  </a:solidFill>
                </a:rPr>
                <a:t>(Q)</a:t>
              </a:r>
              <a:endParaRPr lang="en-US" altLang="zh-CN" b="1">
                <a:solidFill>
                  <a:schemeClr val="tx1"/>
                </a:solidFill>
              </a:endParaRPr>
            </a:p>
          </p:txBody>
        </p:sp>
        <p:sp>
          <p:nvSpPr>
            <p:cNvPr id="79" name="Text Box 78"/>
            <p:cNvSpPr txBox="1">
              <a:spLocks noChangeArrowheads="1"/>
            </p:cNvSpPr>
            <p:nvPr/>
          </p:nvSpPr>
          <p:spPr bwMode="auto">
            <a:xfrm>
              <a:off x="2208" y="1392"/>
              <a:ext cx="54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i="1">
                  <a:solidFill>
                    <a:schemeClr val="tx1"/>
                  </a:solidFill>
                </a:rPr>
                <a:t>x</a:t>
              </a:r>
              <a:r>
                <a:rPr lang="en-US" altLang="zh-CN" b="1" baseline="-25000">
                  <a:solidFill>
                    <a:schemeClr val="tx1"/>
                  </a:solidFill>
                </a:rPr>
                <a:t>2</a:t>
              </a:r>
              <a:r>
                <a:rPr lang="en-US" altLang="zh-CN" b="1" baseline="30000">
                  <a:solidFill>
                    <a:schemeClr val="tx1"/>
                  </a:solidFill>
                </a:rPr>
                <a:t>(Q)</a:t>
              </a:r>
              <a:endParaRPr lang="en-US" altLang="zh-CN" b="1">
                <a:solidFill>
                  <a:schemeClr val="tx1"/>
                </a:solidFill>
              </a:endParaRPr>
            </a:p>
          </p:txBody>
        </p:sp>
        <p:sp>
          <p:nvSpPr>
            <p:cNvPr id="80" name="Text Box 79"/>
            <p:cNvSpPr txBox="1">
              <a:spLocks noChangeArrowheads="1"/>
            </p:cNvSpPr>
            <p:nvPr/>
          </p:nvSpPr>
          <p:spPr bwMode="auto">
            <a:xfrm>
              <a:off x="3552" y="1392"/>
              <a:ext cx="7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i="1" dirty="0" err="1">
                  <a:solidFill>
                    <a:schemeClr val="tx1"/>
                  </a:solidFill>
                </a:rPr>
                <a:t>x</a:t>
              </a:r>
              <a:r>
                <a:rPr lang="en-US" altLang="zh-CN" b="1" baseline="-25000" dirty="0" err="1">
                  <a:solidFill>
                    <a:schemeClr val="tx1"/>
                  </a:solidFill>
                </a:rPr>
                <a:t>mQ</a:t>
              </a:r>
              <a:r>
                <a:rPr lang="en-US" altLang="zh-CN" b="1" baseline="30000" dirty="0">
                  <a:solidFill>
                    <a:schemeClr val="tx1"/>
                  </a:solidFill>
                </a:rPr>
                <a:t>(Q)</a:t>
              </a:r>
              <a:endParaRPr lang="en-US" altLang="zh-CN" b="1" dirty="0">
                <a:solidFill>
                  <a:schemeClr val="tx1"/>
                </a:solidFill>
              </a:endParaRPr>
            </a:p>
          </p:txBody>
        </p:sp>
        <p:sp>
          <p:nvSpPr>
            <p:cNvPr id="81" name="Text Box 80"/>
            <p:cNvSpPr txBox="1">
              <a:spLocks noChangeArrowheads="1"/>
            </p:cNvSpPr>
            <p:nvPr/>
          </p:nvSpPr>
          <p:spPr bwMode="auto">
            <a:xfrm>
              <a:off x="1560" y="2280"/>
              <a:ext cx="61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a:solidFill>
                    <a:schemeClr val="tx1"/>
                  </a:solidFill>
                  <a:cs typeface="Times New Roman" panose="02020603050405020304" pitchFamily="18" charset="0"/>
                </a:rPr>
                <a:t>·  ·  ·</a:t>
              </a:r>
              <a:endParaRPr lang="en-US" altLang="zh-CN" b="1">
                <a:solidFill>
                  <a:schemeClr val="tx1"/>
                </a:solidFill>
              </a:endParaRPr>
            </a:p>
          </p:txBody>
        </p:sp>
        <p:sp>
          <p:nvSpPr>
            <p:cNvPr id="82" name="Text Box 81"/>
            <p:cNvSpPr txBox="1">
              <a:spLocks noChangeArrowheads="1"/>
            </p:cNvSpPr>
            <p:nvPr/>
          </p:nvSpPr>
          <p:spPr bwMode="auto">
            <a:xfrm>
              <a:off x="3282" y="2240"/>
              <a:ext cx="61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lIns="0" tIns="0" rIns="0" bIns="0">
              <a:spAutoFit/>
            </a:bodyPr>
            <a:lstStyle>
              <a:lvl1pPr>
                <a:defRPr kumimoji="1" sz="2400">
                  <a:solidFill>
                    <a:schemeClr val="bg1"/>
                  </a:solidFill>
                  <a:latin typeface="Times New Roman" panose="02020603050405020304" pitchFamily="18" charset="0"/>
                  <a:ea typeface="宋体" pitchFamily="2" charset="-122"/>
                </a:defRPr>
              </a:lvl1pPr>
              <a:lvl2pPr marL="742950" indent="-285750">
                <a:defRPr kumimoji="1" sz="2400">
                  <a:solidFill>
                    <a:schemeClr val="bg1"/>
                  </a:solidFill>
                  <a:latin typeface="Times New Roman" panose="02020603050405020304" pitchFamily="18" charset="0"/>
                  <a:ea typeface="宋体" pitchFamily="2" charset="-122"/>
                </a:defRPr>
              </a:lvl2pPr>
              <a:lvl3pPr marL="1143000" indent="-228600">
                <a:defRPr kumimoji="1" sz="2400">
                  <a:solidFill>
                    <a:schemeClr val="bg1"/>
                  </a:solidFill>
                  <a:latin typeface="Times New Roman" panose="02020603050405020304" pitchFamily="18" charset="0"/>
                  <a:ea typeface="宋体" pitchFamily="2" charset="-122"/>
                </a:defRPr>
              </a:lvl3pPr>
              <a:lvl4pPr marL="1600200" indent="-228600">
                <a:defRPr kumimoji="1" sz="2400">
                  <a:solidFill>
                    <a:schemeClr val="bg1"/>
                  </a:solidFill>
                  <a:latin typeface="Times New Roman" panose="02020603050405020304" pitchFamily="18" charset="0"/>
                  <a:ea typeface="宋体" pitchFamily="2" charset="-122"/>
                </a:defRPr>
              </a:lvl4pPr>
              <a:lvl5pPr marL="2057400" indent="-228600">
                <a:defRPr kumimoji="1" sz="24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bg1"/>
                  </a:solidFill>
                  <a:latin typeface="Times New Roman" panose="02020603050405020304" pitchFamily="18" charset="0"/>
                  <a:ea typeface="宋体" pitchFamily="2" charset="-122"/>
                </a:defRPr>
              </a:lvl9pPr>
            </a:lstStyle>
            <a:p>
              <a:pPr eaLnBrk="1" hangingPunct="1">
                <a:spcBef>
                  <a:spcPct val="50000"/>
                </a:spcBef>
              </a:pPr>
              <a:r>
                <a:rPr lang="en-US" altLang="zh-CN" b="1" dirty="0">
                  <a:solidFill>
                    <a:schemeClr val="tx1"/>
                  </a:solidFill>
                  <a:cs typeface="Times New Roman" panose="02020603050405020304" pitchFamily="18" charset="0"/>
                </a:rPr>
                <a:t>·  ·  ·</a:t>
              </a:r>
              <a:endParaRPr lang="en-US" altLang="zh-CN" b="1" dirty="0">
                <a:solidFill>
                  <a:schemeClr val="tx1"/>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en-US" altLang="zh-CN" sz="4000" dirty="0">
                <a:solidFill>
                  <a:srgbClr val="1353A2"/>
                </a:solidFill>
                <a:latin typeface="微软雅黑" panose="020B0503020204020204" pitchFamily="34" charset="-122"/>
                <a:ea typeface="微软雅黑" panose="020B0503020204020204" pitchFamily="34" charset="-122"/>
                <a:sym typeface="+mn-ea"/>
              </a:rPr>
              <a:t>BP</a:t>
            </a:r>
            <a:r>
              <a:rPr lang="zh-CN" altLang="en-US" sz="4000" dirty="0">
                <a:solidFill>
                  <a:srgbClr val="1353A2"/>
                </a:solidFill>
                <a:latin typeface="微软雅黑" panose="020B0503020204020204" pitchFamily="34" charset="-122"/>
                <a:ea typeface="微软雅黑" panose="020B0503020204020204" pitchFamily="34" charset="-122"/>
                <a:sym typeface="+mn-ea"/>
              </a:rPr>
              <a:t>神经网络</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r>
              <a:rPr lang="zh-CN" altLang="en-US" sz="4000" dirty="0">
                <a:solidFill>
                  <a:srgbClr val="1353A2"/>
                </a:solidFill>
                <a:latin typeface="微软雅黑" panose="020B0503020204020204" pitchFamily="34" charset="-122"/>
                <a:ea typeface="微软雅黑" panose="020B0503020204020204" pitchFamily="34" charset="-122"/>
                <a:sym typeface="+mn-ea"/>
              </a:rPr>
              <a:t>总结</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0" name="文本占位符 3"/>
              <p:cNvSpPr txBox="1"/>
              <p:nvPr/>
            </p:nvSpPr>
            <p:spPr bwMode="auto">
              <a:xfrm>
                <a:off x="494609" y="1544152"/>
                <a:ext cx="11316391" cy="499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小结</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网络实质上是对任意非线性映射关系的一种逼近，由于采用的是</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全局逼近</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的方法，因而</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网络具有</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良好</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泛化能力</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真正的梯度下降是沿着梯度确定的方向以无穷小步长进行的。很明显，这是不切实际的，因此定义</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学习速率</a:t>
                </a:r>
                <a14:m>
                  <m:oMath xmlns:m="http://schemas.openxmlformats.org/officeDocument/2006/math">
                    <m:r>
                      <a:rPr lang="zh-CN" altLang="en-US" sz="2200" b="1" i="1" smtClean="0">
                        <a:latin typeface="Cambria Math" panose="02040503050406030204" pitchFamily="18" charset="0"/>
                        <a:ea typeface="MS Mincho" charset="0"/>
                        <a:cs typeface="Cambria Math" panose="02040503050406030204" pitchFamily="18" charset="0"/>
                      </a:rPr>
                      <m:t>𝜶</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，确定了沿梯度方向的一个有限步长，这里</a:t>
                </a:r>
                <a14:m>
                  <m:oMath xmlns:m="http://schemas.openxmlformats.org/officeDocument/2006/math">
                    <m:r>
                      <a:rPr lang="zh-CN" altLang="en-US" sz="2200" b="0" i="1">
                        <a:latin typeface="Cambria Math" panose="02040503050406030204" pitchFamily="18" charset="0"/>
                        <a:ea typeface="MS Mincho" charset="0"/>
                        <a:cs typeface="Cambria Math" panose="02040503050406030204" pitchFamily="18" charset="0"/>
                      </a:rPr>
                      <m:t>𝛼</m:t>
                    </m:r>
                  </m:oMath>
                </a14:m>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是常数，它相当于确定步长的增益。</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网络能够实现非线性映射关系，不依赖于模型。分布式储存关联信息，即是个别神经元的损坏只对输入输出关系有较小的影响，因此</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网络显示了较好的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容错性</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目标函数</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是关于连接权的一个非常复杂的超曲面，导致寻优时</a:t>
                </a:r>
                <a:r>
                  <a:rPr lang="zh-CN" altLang="en-US" sz="2200" u="sng" dirty="0">
                    <a:latin typeface="微软雅黑" panose="020B0503020204020204" pitchFamily="34" charset="-122"/>
                    <a:ea typeface="微软雅黑" panose="020B0503020204020204" pitchFamily="34" charset="-122"/>
                    <a:cs typeface="微软雅黑" panose="020B0503020204020204" pitchFamily="34" charset="-122"/>
                  </a:rPr>
                  <a:t>收敛速度慢，局部极值问题，难以确定隐层和隐节点的个数。</a:t>
                </a:r>
                <a:endParaRPr lang="en-US" altLang="zh-CN" sz="2200" u="sng"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接近最小点时，学习收敛变慢。</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l"/>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未改进的</a:t>
                </a:r>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算法容易陷入局部最小。</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0" name="文本占位符 3"/>
              <p:cNvSpPr txBox="1">
                <a:spLocks noRot="1" noChangeAspect="1" noMove="1" noResize="1" noEditPoints="1" noAdjustHandles="1" noChangeArrowheads="1" noChangeShapeType="1" noTextEdit="1"/>
              </p:cNvSpPr>
              <p:nvPr/>
            </p:nvSpPr>
            <p:spPr bwMode="auto">
              <a:xfrm>
                <a:off x="494609" y="1544152"/>
                <a:ext cx="11316391" cy="4995193"/>
              </a:xfrm>
              <a:prstGeom prst="rect">
                <a:avLst/>
              </a:prstGeom>
              <a:blipFill rotWithShape="1">
                <a:blip r:embed="rId1"/>
                <a:stretch>
                  <a:fillRect l="-5" t="-9" b="-73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linds(horizontal)">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linds(horizont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blinds(horizontal)">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linds(horizontal)">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blinds(horizontal)">
                                      <p:cBhvr>
                                        <p:cTn id="27" dur="500"/>
                                        <p:tgtEl>
                                          <p:spTgt spid="1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blinds(horizontal)">
                                      <p:cBhvr>
                                        <p:cTn id="3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94666" y="325656"/>
            <a:ext cx="2983896" cy="707886"/>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en-US" sz="4000" dirty="0">
                <a:solidFill>
                  <a:srgbClr val="1353A2"/>
                </a:solidFill>
                <a:latin typeface="微软雅黑" panose="020B0503020204020204" pitchFamily="34" charset="-122"/>
                <a:ea typeface="微软雅黑" panose="020B0503020204020204" pitchFamily="34" charset="-122"/>
              </a:rPr>
              <a:t>过渡页</a:t>
            </a:r>
            <a:endParaRPr lang="zh-CN" altLang="en-US" sz="4000" dirty="0">
              <a:solidFill>
                <a:srgbClr val="1353A2"/>
              </a:solidFill>
              <a:latin typeface="微软雅黑" panose="020B0503020204020204" pitchFamily="34" charset="-122"/>
              <a:ea typeface="微软雅黑" panose="020B0503020204020204" pitchFamily="34" charset="-122"/>
            </a:endParaRPr>
          </a:p>
        </p:txBody>
      </p:sp>
      <p:pic>
        <p:nvPicPr>
          <p:cNvPr id="11266"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1658938"/>
            <a:ext cx="31575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角圆角矩形 7"/>
          <p:cNvSpPr/>
          <p:nvPr/>
        </p:nvSpPr>
        <p:spPr>
          <a:xfrm>
            <a:off x="4870450" y="3800475"/>
            <a:ext cx="686816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p>
        </p:txBody>
      </p:sp>
      <p:sp>
        <p:nvSpPr>
          <p:cNvPr id="9219" name="TextBox 6"/>
          <p:cNvSpPr txBox="1">
            <a:spLocks noChangeArrowheads="1"/>
          </p:cNvSpPr>
          <p:nvPr/>
        </p:nvSpPr>
        <p:spPr bwMode="auto">
          <a:xfrm>
            <a:off x="5181600" y="1658938"/>
            <a:ext cx="550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buClrTx/>
              <a:buSzTx/>
            </a:pPr>
            <a:r>
              <a:rPr lang="en-US" altLang="zh-CN" sz="2800" dirty="0" smtClean="0">
                <a:solidFill>
                  <a:srgbClr val="595959"/>
                </a:solidFill>
                <a:latin typeface="Impact" panose="020B0806030902050204" pitchFamily="34" charset="0"/>
                <a:ea typeface="微软雅黑" panose="020B0503020204020204" pitchFamily="34" charset="-122"/>
              </a:rPr>
              <a:t>01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人工神经网络 vs 生物神经网络</a:t>
            </a:r>
            <a:endPar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endParaRPr>
          </a:p>
        </p:txBody>
      </p:sp>
      <p:sp>
        <p:nvSpPr>
          <p:cNvPr id="9220" name="TextBox 10"/>
          <p:cNvSpPr txBox="1">
            <a:spLocks noChangeArrowheads="1"/>
          </p:cNvSpPr>
          <p:nvPr/>
        </p:nvSpPr>
        <p:spPr bwMode="auto">
          <a:xfrm>
            <a:off x="5181600" y="2412842"/>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algn="l">
              <a:lnSpc>
                <a:spcPct val="100000"/>
              </a:lnSpc>
              <a:buClrTx/>
              <a:buSzTx/>
            </a:pPr>
            <a:r>
              <a:rPr lang="en-US" altLang="zh-CN" sz="2800" dirty="0">
                <a:solidFill>
                  <a:srgbClr val="595959"/>
                </a:solidFill>
                <a:latin typeface="Impact" panose="020B0806030902050204" pitchFamily="34" charset="0"/>
                <a:ea typeface="微软雅黑" panose="020B0503020204020204" pitchFamily="34" charset="-122"/>
              </a:rPr>
              <a:t>02   </a:t>
            </a:r>
            <a:r>
              <a:rPr lang="en-US" altLang="zh-CN" sz="2800" dirty="0" smtClean="0">
                <a:solidFill>
                  <a:srgbClr val="595959"/>
                </a:solidFill>
                <a:latin typeface="Impact" panose="020B0806030902050204" pitchFamily="34" charset="0"/>
                <a:ea typeface="微软雅黑" panose="020B0503020204020204" pitchFamily="34" charset="-122"/>
              </a:rPr>
              <a:t>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感知器原理与算法实现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1" name="TextBox 11"/>
          <p:cNvSpPr txBox="1">
            <a:spLocks noChangeArrowheads="1"/>
          </p:cNvSpPr>
          <p:nvPr/>
        </p:nvSpPr>
        <p:spPr bwMode="auto">
          <a:xfrm>
            <a:off x="5181600" y="3167698"/>
            <a:ext cx="5622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r>
              <a:rPr lang="en-US" altLang="zh-CN" sz="2800" dirty="0">
                <a:solidFill>
                  <a:srgbClr val="595959"/>
                </a:solidFill>
                <a:latin typeface="Impact" panose="020B0806030902050204" pitchFamily="34" charset="0"/>
                <a:ea typeface="微软雅黑" panose="020B0503020204020204" pitchFamily="34" charset="-122"/>
              </a:rPr>
              <a:t>03    </a:t>
            </a:r>
            <a:r>
              <a:rPr lang="en-US" altLang="zh-CN" sz="2800" dirty="0" smtClean="0">
                <a:solidFill>
                  <a:srgbClr val="595959"/>
                </a:solidFill>
                <a:latin typeface="Impact" panose="020B0806030902050204" pitchFamily="34" charset="0"/>
                <a:ea typeface="微软雅黑" panose="020B0503020204020204" pitchFamily="34" charset="-122"/>
                <a:sym typeface="微软雅黑" panose="020B0503020204020204" pitchFamily="34" charset="-122"/>
              </a:rPr>
              <a:t>神经网络原理与算法实现</a:t>
            </a:r>
            <a:endParaRPr lang="en-US" altLang="zh-CN" sz="2800" dirty="0" smtClean="0">
              <a:solidFill>
                <a:srgbClr val="595959"/>
              </a:solidFill>
              <a:latin typeface="Impact" panose="020B0806030902050204" pitchFamily="34" charset="0"/>
              <a:ea typeface="微软雅黑" panose="020B0503020204020204" pitchFamily="34" charset="-122"/>
            </a:endParaRPr>
          </a:p>
        </p:txBody>
      </p:sp>
      <p:sp>
        <p:nvSpPr>
          <p:cNvPr id="9222" name="TextBox 11"/>
          <p:cNvSpPr txBox="1">
            <a:spLocks noChangeArrowheads="1"/>
          </p:cNvSpPr>
          <p:nvPr/>
        </p:nvSpPr>
        <p:spPr bwMode="auto">
          <a:xfrm>
            <a:off x="5181600" y="3922713"/>
            <a:ext cx="65576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等线" panose="02010600030101010101" charset="-122"/>
                <a:ea typeface="宋体" pitchFamily="2" charset="-122"/>
              </a:defRPr>
            </a:lvl1pPr>
            <a:lvl2pPr>
              <a:defRPr sz="2400">
                <a:solidFill>
                  <a:schemeClr val="tx1"/>
                </a:solidFill>
                <a:latin typeface="等线" panose="02010600030101010101" charset="-122"/>
                <a:ea typeface="宋体" pitchFamily="2" charset="-122"/>
              </a:defRPr>
            </a:lvl2pPr>
            <a:lvl3pPr>
              <a:defRPr sz="2400">
                <a:solidFill>
                  <a:schemeClr val="tx1"/>
                </a:solidFill>
                <a:latin typeface="等线" panose="02010600030101010101" charset="-122"/>
                <a:ea typeface="宋体" pitchFamily="2" charset="-122"/>
              </a:defRPr>
            </a:lvl3pPr>
            <a:lvl4pPr>
              <a:defRPr sz="2400">
                <a:solidFill>
                  <a:schemeClr val="tx1"/>
                </a:solidFill>
                <a:latin typeface="等线" panose="02010600030101010101" charset="-122"/>
                <a:ea typeface="宋体" pitchFamily="2" charset="-122"/>
              </a:defRPr>
            </a:lvl4pPr>
            <a:lvl5pPr>
              <a:defRPr sz="2400">
                <a:solidFill>
                  <a:schemeClr val="tx1"/>
                </a:solidFill>
                <a:latin typeface="等线" panose="02010600030101010101" charset="-122"/>
                <a:ea typeface="宋体" pitchFamily="2" charset="-122"/>
              </a:defRPr>
            </a:lvl5pPr>
            <a:lvl6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6pPr>
            <a:lvl7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7pPr>
            <a:lvl8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8pPr>
            <a:lvl9pPr fontAlgn="base">
              <a:spcBef>
                <a:spcPct val="0"/>
              </a:spcBef>
              <a:spcAft>
                <a:spcPct val="0"/>
              </a:spcAft>
              <a:buFont typeface="Arial" panose="020B0704020202020204" pitchFamily="34" charset="0"/>
              <a:defRPr sz="2400">
                <a:solidFill>
                  <a:schemeClr val="tx1"/>
                </a:solidFill>
                <a:latin typeface="等线" panose="02010600030101010101" charset="-122"/>
                <a:ea typeface="宋体" pitchFamily="2" charset="-122"/>
              </a:defRPr>
            </a:lvl9pPr>
          </a:lstStyle>
          <a:p>
            <a:pPr marL="0" lvl="1"/>
            <a:r>
              <a:rPr lang="en-US" altLang="zh-CN" sz="2800" dirty="0">
                <a:solidFill>
                  <a:schemeClr val="bg1"/>
                </a:solidFill>
                <a:latin typeface="Impact" panose="020B0806030902050204" pitchFamily="34" charset="0"/>
                <a:ea typeface="微软雅黑" panose="020B0503020204020204" pitchFamily="34" charset="-122"/>
              </a:rPr>
              <a:t>04    </a:t>
            </a:r>
            <a:r>
              <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rPr>
              <a:t>神经网络拓扑结构 vs 深度学习框架</a:t>
            </a:r>
            <a:endParaRPr lang="en-US" altLang="zh-CN" sz="2800" dirty="0" smtClean="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神经网络拓扑结构</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494611" y="1544152"/>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ANN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的拓扑结构</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文本占位符 3"/>
          <p:cNvSpPr txBox="1"/>
          <p:nvPr/>
        </p:nvSpPr>
        <p:spPr bwMode="auto">
          <a:xfrm>
            <a:off x="289930" y="2139405"/>
            <a:ext cx="11307337" cy="174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人工神经网络是一个</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并行</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分布式</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信息处理网络结构</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，该网络结构一般由多个神经元组成，每个神经元有一个单一的输出，它可以连接到很多其它的神经元，其输入有多个连接通路，每个连接通路对应一个连接权系数。</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网络拓扑结构是决定神经网络特征的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第二大要素</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，其特点为</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分布式存储记忆</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分布式信息处理，高度互连性，高度并行性</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结构可塑性</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文本占位符 3"/>
          <p:cNvSpPr txBox="1"/>
          <p:nvPr/>
        </p:nvSpPr>
        <p:spPr bwMode="auto">
          <a:xfrm>
            <a:off x="494611" y="4007213"/>
            <a:ext cx="1120277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ANN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的拓扑结构的分类</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占位符 3"/>
          <p:cNvSpPr txBox="1"/>
          <p:nvPr/>
        </p:nvSpPr>
        <p:spPr bwMode="auto">
          <a:xfrm>
            <a:off x="289929" y="4483416"/>
            <a:ext cx="8374569" cy="182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根据连接的拓扑结构不同，神经网络可分为四大类：</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1257300" lvl="2" indent="-342900">
              <a:buFont typeface="微软雅黑" panose="020B0503020204020204" pitchFamily="34" charset="-122"/>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前馈型神经网络（</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，径向基函数，级联相关）</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1257300" lvl="2" indent="-342900">
              <a:buFont typeface="微软雅黑" panose="020B0503020204020204" pitchFamily="34" charset="-122"/>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反馈型神经网络（</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Hopfield</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a:p>
            <a:pPr marL="1257300" lvl="2" indent="-342900">
              <a:buFont typeface="微软雅黑" panose="020B0503020204020204" pitchFamily="34" charset="-122"/>
              <a:buChar char="−"/>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互连前向型网络</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a:p>
            <a:pPr marL="1257300" lvl="2" indent="-342900">
              <a:buFont typeface="微软雅黑" panose="020B0503020204020204" pitchFamily="34" charset="-122"/>
              <a:buChar char="−"/>
            </a:pP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广泛互连型网络</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神经网络拓扑结构</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1" name="文本占位符 3"/>
          <p:cNvSpPr txBox="1"/>
          <p:nvPr/>
        </p:nvSpPr>
        <p:spPr bwMode="auto">
          <a:xfrm>
            <a:off x="494611" y="1544152"/>
            <a:ext cx="406623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前馈型神经网络</a:t>
            </a:r>
            <a:endParaRPr lang="zh-CN" altLang="en-US" sz="2400" b="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srcRect b="5939"/>
          <a:stretch>
            <a:fillRect/>
          </a:stretch>
        </p:blipFill>
        <p:spPr>
          <a:xfrm>
            <a:off x="1329877" y="2286946"/>
            <a:ext cx="3581710" cy="2831383"/>
          </a:xfrm>
          <a:prstGeom prst="rect">
            <a:avLst/>
          </a:prstGeom>
        </p:spPr>
      </p:pic>
      <p:pic>
        <p:nvPicPr>
          <p:cNvPr id="7" name="图片 6"/>
          <p:cNvPicPr>
            <a:picLocks noChangeAspect="1"/>
          </p:cNvPicPr>
          <p:nvPr/>
        </p:nvPicPr>
        <p:blipFill>
          <a:blip r:embed="rId2"/>
          <a:stretch>
            <a:fillRect/>
          </a:stretch>
        </p:blipFill>
        <p:spPr>
          <a:xfrm>
            <a:off x="6302224" y="2384263"/>
            <a:ext cx="3802710" cy="2636748"/>
          </a:xfrm>
          <a:prstGeom prst="rect">
            <a:avLst/>
          </a:prstGeom>
        </p:spPr>
      </p:pic>
      <p:sp>
        <p:nvSpPr>
          <p:cNvPr id="39" name="文本占位符 3"/>
          <p:cNvSpPr txBox="1"/>
          <p:nvPr/>
        </p:nvSpPr>
        <p:spPr bwMode="auto">
          <a:xfrm>
            <a:off x="6096000" y="1632677"/>
            <a:ext cx="4066238"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反馈型神经网络</a:t>
            </a:r>
            <a:endParaRPr lang="zh-CN" altLang="en-US" sz="2400" b="0" dirty="0">
              <a:latin typeface="微软雅黑" panose="020B0503020204020204" pitchFamily="34" charset="-122"/>
              <a:ea typeface="微软雅黑" panose="020B0503020204020204" pitchFamily="34" charset="-122"/>
            </a:endParaRPr>
          </a:p>
        </p:txBody>
      </p:sp>
      <p:sp>
        <p:nvSpPr>
          <p:cNvPr id="76" name="文本占位符 3"/>
          <p:cNvSpPr txBox="1"/>
          <p:nvPr/>
        </p:nvSpPr>
        <p:spPr bwMode="auto">
          <a:xfrm>
            <a:off x="164112" y="5384840"/>
            <a:ext cx="4747475" cy="106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神经元接受前一层输入并输出到下一层，层内神经元自身以及神经元之间不存在连续通路。</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占位符 3"/>
          <p:cNvSpPr txBox="1"/>
          <p:nvPr/>
        </p:nvSpPr>
        <p:spPr bwMode="auto">
          <a:xfrm>
            <a:off x="5420048" y="5384840"/>
            <a:ext cx="5418141" cy="106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457200" lvl="1" indent="0"/>
            <a:r>
              <a:rPr lang="en-US" altLang="zh-CN" sz="22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在反馈网络中所有节点都具有信息处理功能，而且每个节点既可以从外界接受输入，同时又可以向外界输出。</a:t>
            </a:r>
            <a:endParaRPr lang="en-US" altLang="zh-CN"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796290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人工神经网络</a:t>
            </a:r>
            <a:r>
              <a:rPr lang="en-US" altLang="zh-CN" sz="4000" dirty="0">
                <a:solidFill>
                  <a:srgbClr val="1353A2"/>
                </a:solidFill>
                <a:latin typeface="微软雅黑" panose="020B0503020204020204" pitchFamily="34" charset="-122"/>
                <a:ea typeface="微软雅黑" panose="020B0503020204020204" pitchFamily="34" charset="-122"/>
                <a:sym typeface="+mn-ea"/>
              </a:rPr>
              <a:t> vs </a:t>
            </a:r>
            <a:r>
              <a:rPr lang="zh-CN" altLang="en-US" sz="4000" dirty="0">
                <a:solidFill>
                  <a:srgbClr val="1353A2"/>
                </a:solidFill>
                <a:latin typeface="微软雅黑" panose="020B0503020204020204" pitchFamily="34" charset="-122"/>
                <a:ea typeface="微软雅黑" panose="020B0503020204020204" pitchFamily="34" charset="-122"/>
                <a:sym typeface="+mn-ea"/>
              </a:rPr>
              <a:t>视觉神经网络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574148" y="1934358"/>
            <a:ext cx="11838315" cy="3922828"/>
            <a:chOff x="574148" y="1934358"/>
            <a:chExt cx="11838315" cy="3922828"/>
          </a:xfrm>
        </p:grpSpPr>
        <p:grpSp>
          <p:nvGrpSpPr>
            <p:cNvPr id="5" name="组合 4"/>
            <p:cNvGrpSpPr/>
            <p:nvPr/>
          </p:nvGrpSpPr>
          <p:grpSpPr>
            <a:xfrm>
              <a:off x="2267300" y="2407275"/>
              <a:ext cx="7618455" cy="2622487"/>
              <a:chOff x="1487989" y="2743199"/>
              <a:chExt cx="7618455" cy="2622487"/>
            </a:xfrm>
          </p:grpSpPr>
          <p:pic>
            <p:nvPicPr>
              <p:cNvPr id="6" name="图片 5" descr="图片包含 草, 动物, 户外, 猫&#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10666" t="2057" r="2333" b="6947"/>
              <a:stretch>
                <a:fillRect/>
              </a:stretch>
            </p:blipFill>
            <p:spPr>
              <a:xfrm>
                <a:off x="1487989" y="2968305"/>
                <a:ext cx="2957514" cy="2139786"/>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ackgroundRemoval t="5400" b="99800" l="7800" r="90000">
                            <a14:foregroundMark x1="56200" y1="8400" x2="36800" y2="8000"/>
                            <a14:foregroundMark x1="50000" y1="6400" x2="54400" y2="5600"/>
                            <a14:foregroundMark x1="38800" y1="7400" x2="26400" y2="13600"/>
                            <a14:foregroundMark x1="26400" y1="13600" x2="18400" y2="27400"/>
                            <a14:foregroundMark x1="18400" y1="27400" x2="20000" y2="42200"/>
                            <a14:foregroundMark x1="20000" y1="42200" x2="30000" y2="55600"/>
                            <a14:foregroundMark x1="30000" y1="55600" x2="67800" y2="83000"/>
                            <a14:foregroundMark x1="67800" y1="83000" x2="74800" y2="94800"/>
                            <a14:foregroundMark x1="74800" y1="94800" x2="75800" y2="99800"/>
                            <a14:foregroundMark x1="10600" y1="61400" x2="7800" y2="61400"/>
                          </a14:backgroundRemoval>
                        </a14:imgEffect>
                      </a14:imgLayer>
                    </a14:imgProps>
                  </a:ext>
                  <a:ext uri="{28A0092B-C50C-407E-A947-70E740481C1C}">
                    <a14:useLocalDpi xmlns:a14="http://schemas.microsoft.com/office/drawing/2010/main" val="0"/>
                  </a:ext>
                </a:extLst>
              </a:blip>
              <a:stretch>
                <a:fillRect/>
              </a:stretch>
            </p:blipFill>
            <p:spPr>
              <a:xfrm>
                <a:off x="5837880" y="2743199"/>
                <a:ext cx="951772" cy="945939"/>
              </a:xfrm>
              <a:prstGeom prst="rect">
                <a:avLst/>
              </a:prstGeom>
            </p:spPr>
          </p:pic>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backgroundRemoval t="3000" b="98250" l="3500" r="99000">
                            <a14:foregroundMark x1="46500" y1="7750" x2="16750" y2="81000"/>
                            <a14:foregroundMark x1="16750" y1="81000" x2="51750" y2="98250"/>
                            <a14:foregroundMark x1="6500" y1="27000" x2="36000" y2="50500"/>
                            <a14:foregroundMark x1="26250" y1="21250" x2="7750" y2="60000"/>
                            <a14:foregroundMark x1="7000" y1="52750" x2="27500" y2="73750"/>
                            <a14:foregroundMark x1="16000" y1="23500" x2="49750" y2="9000"/>
                            <a14:foregroundMark x1="49750" y1="9000" x2="79500" y2="28500"/>
                            <a14:foregroundMark x1="79500" y1="28500" x2="93250" y2="60750"/>
                            <a14:foregroundMark x1="93250" y1="60750" x2="93500" y2="65000"/>
                            <a14:foregroundMark x1="5250" y1="61750" x2="5250" y2="38500"/>
                            <a14:foregroundMark x1="26750" y1="11250" x2="61750" y2="7250"/>
                            <a14:foregroundMark x1="61750" y1="7250" x2="88750" y2="31500"/>
                            <a14:foregroundMark x1="88750" y1="31500" x2="99000" y2="57750"/>
                            <a14:foregroundMark x1="19250" y1="79000" x2="3500" y2="47750"/>
                            <a14:foregroundMark x1="3500" y1="47750" x2="3500" y2="44250"/>
                            <a14:foregroundMark x1="87750" y1="25500" x2="60250" y2="3000"/>
                            <a14:foregroundMark x1="60250" y1="3000" x2="34500" y2="6000"/>
                            <a14:foregroundMark x1="44500" y1="31750" x2="49000" y2="56750"/>
                            <a14:foregroundMark x1="67000" y1="67000" x2="28750" y2="69500"/>
                            <a14:foregroundMark x1="28750" y1="69500" x2="27000" y2="71250"/>
                            <a14:foregroundMark x1="75750" y1="67500" x2="64750" y2="76250"/>
                          </a14:backgroundRemoval>
                        </a14:imgEffect>
                      </a14:imgLayer>
                    </a14:imgProps>
                  </a:ext>
                  <a:ext uri="{28A0092B-C50C-407E-A947-70E740481C1C}">
                    <a14:useLocalDpi xmlns:a14="http://schemas.microsoft.com/office/drawing/2010/main" val="0"/>
                  </a:ext>
                </a:extLst>
              </a:blip>
              <a:stretch>
                <a:fillRect/>
              </a:stretch>
            </p:blipFill>
            <p:spPr>
              <a:xfrm>
                <a:off x="5837880" y="4412207"/>
                <a:ext cx="951772" cy="945939"/>
              </a:xfrm>
              <a:prstGeom prst="rect">
                <a:avLst/>
              </a:prstGeom>
            </p:spPr>
          </p:pic>
          <p:pic>
            <p:nvPicPr>
              <p:cNvPr id="13" name="图片 12"/>
              <p:cNvPicPr>
                <a:picLocks noChangeAspect="1"/>
              </p:cNvPicPr>
              <p:nvPr/>
            </p:nvPicPr>
            <p:blipFill>
              <a:blip r:embed="rId6"/>
              <a:stretch>
                <a:fillRect/>
              </a:stretch>
            </p:blipFill>
            <p:spPr>
              <a:xfrm>
                <a:off x="8063406" y="2794163"/>
                <a:ext cx="1043038" cy="84400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7"/>
              <a:stretch>
                <a:fillRect/>
              </a:stretch>
            </p:blipFill>
            <p:spPr>
              <a:xfrm>
                <a:off x="8063406" y="4569145"/>
                <a:ext cx="1043038" cy="796541"/>
              </a:xfrm>
              <a:prstGeom prst="rect">
                <a:avLst/>
              </a:prstGeom>
              <a:ln>
                <a:noFill/>
              </a:ln>
              <a:effectLst>
                <a:outerShdw blurRad="292100" dist="139700" dir="2700000" algn="tl" rotWithShape="0">
                  <a:srgbClr val="333333">
                    <a:alpha val="65000"/>
                  </a:srgbClr>
                </a:outerShdw>
              </a:effectLst>
            </p:spPr>
          </p:pic>
          <p:sp>
            <p:nvSpPr>
              <p:cNvPr id="9" name="箭头: 右 16"/>
              <p:cNvSpPr/>
              <p:nvPr/>
            </p:nvSpPr>
            <p:spPr>
              <a:xfrm rot="20298162">
                <a:off x="4778255" y="3312108"/>
                <a:ext cx="1044994" cy="277697"/>
              </a:xfrm>
              <a:prstGeom prst="rightArrow">
                <a:avLst>
                  <a:gd name="adj1" fmla="val 27757"/>
                  <a:gd name="adj2" fmla="val 53467"/>
                </a:avLst>
              </a:prstGeom>
              <a:gradFill>
                <a:gsLst>
                  <a:gs pos="0">
                    <a:schemeClr val="accent4">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箭头: 右 20"/>
              <p:cNvSpPr/>
              <p:nvPr/>
            </p:nvSpPr>
            <p:spPr>
              <a:xfrm>
                <a:off x="6855931" y="2995895"/>
                <a:ext cx="1044994" cy="277697"/>
              </a:xfrm>
              <a:prstGeom prst="rightArrow">
                <a:avLst>
                  <a:gd name="adj1" fmla="val 27757"/>
                  <a:gd name="adj2" fmla="val 53467"/>
                </a:avLst>
              </a:prstGeom>
              <a:gradFill>
                <a:gsLst>
                  <a:gs pos="0">
                    <a:schemeClr val="accent4">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右 21"/>
              <p:cNvSpPr/>
              <p:nvPr/>
            </p:nvSpPr>
            <p:spPr>
              <a:xfrm>
                <a:off x="6853934" y="4885176"/>
                <a:ext cx="1044994" cy="277697"/>
              </a:xfrm>
              <a:prstGeom prst="rightArrow">
                <a:avLst>
                  <a:gd name="adj1" fmla="val 27757"/>
                  <a:gd name="adj2" fmla="val 53467"/>
                </a:avLst>
              </a:prstGeom>
              <a:gradFill>
                <a:gsLst>
                  <a:gs pos="0">
                    <a:schemeClr val="accent4">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p:cNvSpPr/>
              <p:nvPr/>
            </p:nvSpPr>
            <p:spPr>
              <a:xfrm rot="2087169">
                <a:off x="4742276" y="4557115"/>
                <a:ext cx="1044994" cy="277697"/>
              </a:xfrm>
              <a:prstGeom prst="rightArrow">
                <a:avLst>
                  <a:gd name="adj1" fmla="val 27757"/>
                  <a:gd name="adj2" fmla="val 53467"/>
                </a:avLst>
              </a:prstGeom>
              <a:gradFill>
                <a:gsLst>
                  <a:gs pos="0">
                    <a:schemeClr val="accent4">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占位符 3"/>
            <p:cNvSpPr txBox="1"/>
            <p:nvPr/>
          </p:nvSpPr>
          <p:spPr bwMode="auto">
            <a:xfrm>
              <a:off x="574148" y="3070781"/>
              <a:ext cx="1955145" cy="137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200" dirty="0">
                  <a:latin typeface="+mj-ea"/>
                  <a:ea typeface="+mj-ea"/>
                </a:rPr>
                <a:t>尖耳朵</a:t>
              </a:r>
              <a:endParaRPr lang="en-US" altLang="zh-CN" sz="2200" dirty="0">
                <a:latin typeface="+mj-ea"/>
                <a:ea typeface="+mj-ea"/>
              </a:endParaRPr>
            </a:p>
            <a:p>
              <a:pPr marL="342900" indent="-342900">
                <a:buFont typeface="Wingdings" panose="05000000000000000000" pitchFamily="2" charset="2"/>
                <a:buChar char="p"/>
              </a:pPr>
              <a:r>
                <a:rPr lang="zh-CN" altLang="en-US" sz="2200" dirty="0">
                  <a:latin typeface="+mj-ea"/>
                  <a:ea typeface="+mj-ea"/>
                </a:rPr>
                <a:t>毛茸茸</a:t>
              </a:r>
              <a:endParaRPr lang="en-US" altLang="zh-CN" sz="2200" dirty="0">
                <a:latin typeface="+mj-ea"/>
                <a:ea typeface="+mj-ea"/>
              </a:endParaRPr>
            </a:p>
            <a:p>
              <a:pPr marL="342900" indent="-342900">
                <a:buFont typeface="Wingdings" panose="05000000000000000000" pitchFamily="2" charset="2"/>
                <a:buChar char="p"/>
              </a:pPr>
              <a:r>
                <a:rPr lang="zh-CN" altLang="en-US" sz="2200" dirty="0">
                  <a:latin typeface="+mj-ea"/>
                  <a:ea typeface="+mj-ea"/>
                </a:rPr>
                <a:t>圆眼睛</a:t>
              </a:r>
              <a:endParaRPr lang="zh-CN" altLang="en-US" sz="2200" dirty="0">
                <a:latin typeface="+mj-ea"/>
                <a:ea typeface="+mj-ea"/>
              </a:endParaRPr>
            </a:p>
          </p:txBody>
        </p:sp>
        <p:sp>
          <p:nvSpPr>
            <p:cNvPr id="14" name="文本占位符 3"/>
            <p:cNvSpPr txBox="1"/>
            <p:nvPr/>
          </p:nvSpPr>
          <p:spPr bwMode="auto">
            <a:xfrm>
              <a:off x="10457318" y="2740400"/>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zh-CN" altLang="en-US" sz="2200" dirty="0">
                  <a:latin typeface="+mj-ea"/>
                  <a:ea typeface="+mj-ea"/>
                </a:rPr>
                <a:t>猫咪</a:t>
              </a:r>
              <a:endParaRPr lang="zh-CN" altLang="en-US" sz="2200" dirty="0">
                <a:latin typeface="+mj-ea"/>
                <a:ea typeface="+mj-ea"/>
              </a:endParaRPr>
            </a:p>
          </p:txBody>
        </p:sp>
        <p:sp>
          <p:nvSpPr>
            <p:cNvPr id="24" name="文本占位符 3"/>
            <p:cNvSpPr txBox="1"/>
            <p:nvPr/>
          </p:nvSpPr>
          <p:spPr bwMode="auto">
            <a:xfrm>
              <a:off x="10457317" y="4274387"/>
              <a:ext cx="1955145" cy="8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altLang="zh-CN" sz="2200" dirty="0">
                  <a:latin typeface="+mj-ea"/>
                  <a:ea typeface="+mj-ea"/>
                </a:rPr>
                <a:t>Cat</a:t>
              </a:r>
              <a:endParaRPr lang="en-US" altLang="zh-CN" sz="2200" dirty="0">
                <a:latin typeface="+mj-ea"/>
                <a:ea typeface="+mj-ea"/>
              </a:endParaRPr>
            </a:p>
            <a:p>
              <a:pPr marL="0" indent="0"/>
              <a:r>
                <a:rPr lang="en-US" altLang="zh-CN" sz="2200" dirty="0">
                  <a:latin typeface="+mj-ea"/>
                  <a:ea typeface="+mj-ea"/>
                </a:rPr>
                <a:t>×  Dog</a:t>
              </a:r>
              <a:endParaRPr lang="en-US" altLang="zh-CN" sz="2200" dirty="0">
                <a:latin typeface="+mj-ea"/>
                <a:ea typeface="+mj-ea"/>
              </a:endParaRPr>
            </a:p>
          </p:txBody>
        </p:sp>
        <p:sp>
          <p:nvSpPr>
            <p:cNvPr id="25" name="文本占位符 3"/>
            <p:cNvSpPr txBox="1"/>
            <p:nvPr/>
          </p:nvSpPr>
          <p:spPr bwMode="auto">
            <a:xfrm>
              <a:off x="6115504" y="1934358"/>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视觉神经系统</a:t>
              </a:r>
              <a:endParaRPr lang="zh-CN" altLang="en-US" sz="2200" dirty="0">
                <a:latin typeface="+mj-ea"/>
                <a:ea typeface="+mj-ea"/>
              </a:endParaRPr>
            </a:p>
          </p:txBody>
        </p:sp>
        <p:sp>
          <p:nvSpPr>
            <p:cNvPr id="26" name="文本占位符 3"/>
            <p:cNvSpPr txBox="1"/>
            <p:nvPr/>
          </p:nvSpPr>
          <p:spPr bwMode="auto">
            <a:xfrm>
              <a:off x="6115504" y="5427359"/>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人工神经网络</a:t>
              </a:r>
              <a:endParaRPr lang="zh-CN" altLang="en-US" sz="2200" dirty="0">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keras</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2"/>
            <a:ext cx="11316391" cy="499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Keras 是一个 Python 深度学习框架，可以方便地定义和训练几乎所有类型的深度学习模型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2271395" y="2252345"/>
            <a:ext cx="6745605" cy="35788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keras</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2"/>
            <a:ext cx="11316391" cy="499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Keras 库的重点是模型。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最简单的模型用 Sequential 类定义</a:t>
            </a: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创建一个 Sequential 模型类</a:t>
            </a: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例如：</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from keras.models import Sequential</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model = Sequential()</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然后按照您希望执行的计算顺序添加层</a:t>
            </a:r>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model.add(...)</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model.add(...)</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model.add(...)</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keras</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sp>
        <p:nvSpPr>
          <p:cNvPr id="10" name="文本占位符 3"/>
          <p:cNvSpPr txBox="1"/>
          <p:nvPr/>
        </p:nvSpPr>
        <p:spPr bwMode="auto">
          <a:xfrm>
            <a:off x="494609" y="1544152"/>
            <a:ext cx="11316391" cy="499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3.一旦定义了模型，就需要编译它,这将创建底层后端（Theano 或 TensorFlow）使用的有效结构</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sz="2400" dirty="0">
                <a:latin typeface="微软雅黑" panose="020B0503020204020204" pitchFamily="34" charset="-122"/>
                <a:ea typeface="微软雅黑" panose="020B0503020204020204" pitchFamily="34" charset="-122"/>
                <a:cs typeface="微软雅黑" panose="020B0503020204020204" pitchFamily="34" charset="-122"/>
              </a:rPr>
              <a:t>model.compile(optimizer=, loss=, metrics=)</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模型训练</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model.fit(X, y, epochs=, batch_size=)</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en-US" altLang="zh-CN" sz="2400" b="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模型预测</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model.predict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(X)</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矩形 2"/>
          <p:cNvSpPr>
            <a:spLocks noChangeArrowheads="1"/>
          </p:cNvSpPr>
          <p:nvPr/>
        </p:nvSpPr>
        <p:spPr bwMode="auto">
          <a:xfrm>
            <a:off x="590550" y="1125538"/>
            <a:ext cx="110109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本章主要讲解了</a:t>
            </a:r>
            <a:r>
              <a:rPr lang="zh-CN" altLang="zh-CN" sz="2800" dirty="0">
                <a:solidFill>
                  <a:srgbClr val="FF0000"/>
                </a:solidFill>
                <a:latin typeface="微软雅黑" panose="020B0503020204020204" pitchFamily="34" charset="-122"/>
                <a:ea typeface="微软雅黑" panose="020B0503020204020204" pitchFamily="34" charset="-122"/>
              </a:rPr>
              <a:t>人工神经网络</a:t>
            </a:r>
            <a:r>
              <a:rPr lang="zh-CN" altLang="zh-CN" sz="2800" dirty="0">
                <a:solidFill>
                  <a:srgbClr val="1353A2"/>
                </a:solidFill>
                <a:latin typeface="微软雅黑" panose="020B0503020204020204" pitchFamily="34" charset="-122"/>
                <a:ea typeface="微软雅黑" panose="020B0503020204020204" pitchFamily="34" charset="-122"/>
              </a:rPr>
              <a:t>相关概念，重点介绍了</a:t>
            </a:r>
            <a:r>
              <a:rPr lang="zh-CN" altLang="zh-CN" sz="2800" dirty="0">
                <a:solidFill>
                  <a:srgbClr val="FF0000"/>
                </a:solidFill>
                <a:latin typeface="微软雅黑" panose="020B0503020204020204" pitchFamily="34" charset="-122"/>
                <a:ea typeface="微软雅黑" panose="020B0503020204020204" pitchFamily="34" charset="-122"/>
              </a:rPr>
              <a:t>人工神经网络和生物神经网络间联系、感知器原理、</a:t>
            </a:r>
            <a:r>
              <a:rPr lang="en-US" altLang="zh-CN" sz="2800" dirty="0">
                <a:solidFill>
                  <a:srgbClr val="FF0000"/>
                </a:solidFill>
                <a:latin typeface="微软雅黑" panose="020B0503020204020204" pitchFamily="34" charset="-122"/>
                <a:ea typeface="微软雅黑" panose="020B0503020204020204" pitchFamily="34" charset="-122"/>
              </a:rPr>
              <a:t>BP</a:t>
            </a:r>
            <a:r>
              <a:rPr lang="zh-CN" altLang="en-US" sz="2800" dirty="0">
                <a:solidFill>
                  <a:srgbClr val="FF0000"/>
                </a:solidFill>
                <a:latin typeface="微软雅黑" panose="020B0503020204020204" pitchFamily="34" charset="-122"/>
                <a:ea typeface="微软雅黑" panose="020B0503020204020204" pitchFamily="34" charset="-122"/>
              </a:rPr>
              <a:t>神经网络原理</a:t>
            </a:r>
            <a:r>
              <a:rPr lang="zh-CN" altLang="en-US" sz="2800" dirty="0">
                <a:solidFill>
                  <a:srgbClr val="1353A2"/>
                </a:solidFill>
                <a:latin typeface="微软雅黑" panose="020B0503020204020204" pitchFamily="34" charset="-122"/>
                <a:ea typeface="微软雅黑" panose="020B0503020204020204" pitchFamily="34" charset="-122"/>
              </a:rPr>
              <a:t>。</a:t>
            </a:r>
            <a:r>
              <a:rPr lang="zh-CN" altLang="zh-CN" sz="2800" dirty="0">
                <a:solidFill>
                  <a:srgbClr val="1353A2"/>
                </a:solidFill>
                <a:latin typeface="微软雅黑" panose="020B0503020204020204" pitchFamily="34" charset="-122"/>
                <a:ea typeface="微软雅黑" panose="020B0503020204020204" pitchFamily="34" charset="-122"/>
              </a:rPr>
              <a:t>特别使用案例对算法的使用进行了重点说明。</a:t>
            </a:r>
            <a:endParaRPr lang="zh-CN" altLang="zh-CN" sz="2800" dirty="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endParaRPr lang="zh-CN" altLang="en-US" sz="2800" dirty="0">
              <a:solidFill>
                <a:srgbClr val="1353A2"/>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704020202020204" pitchFamily="34" charset="0"/>
              <a:buChar char="•"/>
            </a:pPr>
            <a:r>
              <a:rPr lang="zh-CN" altLang="zh-CN" sz="2800" dirty="0">
                <a:solidFill>
                  <a:srgbClr val="1353A2"/>
                </a:solidFill>
                <a:latin typeface="微软雅黑" panose="020B0503020204020204" pitchFamily="34" charset="-122"/>
                <a:ea typeface="微软雅黑" panose="020B0503020204020204" pitchFamily="34" charset="-122"/>
              </a:rPr>
              <a:t>希望大家通过本章的学习，能够熟悉人工神经网络的实现与应用，以便能够更好地进行数据分析。</a:t>
            </a:r>
            <a:endParaRPr lang="zh-CN" altLang="en-US" sz="2800" dirty="0">
              <a:solidFill>
                <a:srgbClr val="1353A2"/>
              </a:solidFill>
              <a:latin typeface="微软雅黑" panose="020B0503020204020204" pitchFamily="34" charset="-122"/>
              <a:ea typeface="微软雅黑" panose="020B0503020204020204" pitchFamily="34" charset="-122"/>
            </a:endParaRPr>
          </a:p>
        </p:txBody>
      </p:sp>
      <p:sp>
        <p:nvSpPr>
          <p:cNvPr id="3" name="TextBox 1"/>
          <p:cNvSpPr txBox="1"/>
          <p:nvPr/>
        </p:nvSpPr>
        <p:spPr>
          <a:xfrm>
            <a:off x="2494914" y="262890"/>
            <a:ext cx="6059170" cy="706755"/>
          </a:xfrm>
          <a:prstGeom prst="rect">
            <a:avLst/>
          </a:prstGeom>
          <a:noFill/>
          <a:effectLst>
            <a:reflection blurRad="6350" stA="50000" endA="300" endPos="38500" dist="50800" dir="5400000" sy="-100000" algn="bl" rotWithShape="0"/>
          </a:effectLst>
        </p:spPr>
        <p:txBody>
          <a:bodyPr>
            <a:spAutoFit/>
          </a:bodyPr>
          <a:lstStyle/>
          <a:p>
            <a:pPr fontAlgn="auto">
              <a:spcBef>
                <a:spcPts val="0"/>
              </a:spcBef>
              <a:spcAft>
                <a:spcPts val="0"/>
              </a:spcAft>
              <a:buFontTx/>
              <a:buNone/>
              <a:defRPr/>
            </a:pPr>
            <a:r>
              <a:rPr lang="zh-CN" altLang="zh-CN" sz="4000" dirty="0">
                <a:solidFill>
                  <a:srgbClr val="1353A2"/>
                </a:solidFill>
                <a:latin typeface="微软雅黑" panose="020B0503020204020204" pitchFamily="34" charset="-122"/>
                <a:ea typeface="微软雅黑" panose="020B0503020204020204" pitchFamily="34" charset="-122"/>
                <a:sym typeface="+mn-ea"/>
              </a:rPr>
              <a:t>本章小结</a:t>
            </a:r>
            <a:endParaRPr lang="zh-CN" altLang="zh-CN" sz="4000" dirty="0">
              <a:solidFill>
                <a:srgbClr val="1353A2"/>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人工神经网络</a:t>
            </a:r>
            <a:r>
              <a:rPr lang="en-US" altLang="zh-CN" sz="4000" dirty="0">
                <a:solidFill>
                  <a:srgbClr val="1353A2"/>
                </a:solidFill>
                <a:latin typeface="微软雅黑" panose="020B0503020204020204" pitchFamily="34" charset="-122"/>
                <a:ea typeface="微软雅黑" panose="020B0503020204020204" pitchFamily="34" charset="-122"/>
                <a:sym typeface="+mn-ea"/>
              </a:rPr>
              <a:t> vs </a:t>
            </a:r>
            <a:r>
              <a:rPr lang="zh-CN" altLang="en-US" sz="4000" dirty="0">
                <a:solidFill>
                  <a:srgbClr val="1353A2"/>
                </a:solidFill>
                <a:latin typeface="微软雅黑" panose="020B0503020204020204" pitchFamily="34" charset="-122"/>
                <a:ea typeface="微软雅黑" panose="020B0503020204020204" pitchFamily="34" charset="-122"/>
                <a:sym typeface="+mn-ea"/>
              </a:rPr>
              <a:t>视觉神经网络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5411231" y="1867947"/>
            <a:ext cx="6254182" cy="274050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0803" t="9489" r="8683" b="4849"/>
          <a:stretch>
            <a:fillRect/>
          </a:stretch>
        </p:blipFill>
        <p:spPr>
          <a:xfrm>
            <a:off x="1501636" y="2186637"/>
            <a:ext cx="1976752" cy="2103120"/>
          </a:xfrm>
          <a:prstGeom prst="rect">
            <a:avLst/>
          </a:prstGeom>
        </p:spPr>
      </p:pic>
      <p:sp>
        <p:nvSpPr>
          <p:cNvPr id="10" name="文本占位符 3"/>
          <p:cNvSpPr txBox="1"/>
          <p:nvPr/>
        </p:nvSpPr>
        <p:spPr bwMode="auto">
          <a:xfrm>
            <a:off x="1523243" y="1565309"/>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生物神经系统</a:t>
            </a:r>
            <a:endParaRPr lang="zh-CN" altLang="en-US" sz="2200" dirty="0">
              <a:latin typeface="+mj-ea"/>
              <a:ea typeface="+mj-ea"/>
            </a:endParaRPr>
          </a:p>
        </p:txBody>
      </p:sp>
      <p:sp>
        <p:nvSpPr>
          <p:cNvPr id="11" name="文本占位符 3"/>
          <p:cNvSpPr txBox="1"/>
          <p:nvPr/>
        </p:nvSpPr>
        <p:spPr bwMode="auto">
          <a:xfrm>
            <a:off x="7364807" y="1560491"/>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人工神经网络</a:t>
            </a:r>
            <a:endParaRPr lang="zh-CN" altLang="en-US" sz="2200" dirty="0">
              <a:latin typeface="+mj-ea"/>
              <a:ea typeface="+mj-ea"/>
            </a:endParaRPr>
          </a:p>
        </p:txBody>
      </p:sp>
      <p:sp>
        <p:nvSpPr>
          <p:cNvPr id="12" name="文本占位符 3"/>
          <p:cNvSpPr txBox="1"/>
          <p:nvPr/>
        </p:nvSpPr>
        <p:spPr bwMode="auto">
          <a:xfrm>
            <a:off x="1786580" y="4862865"/>
            <a:ext cx="9382162" cy="137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200" b="0" dirty="0">
                <a:latin typeface="微软雅黑" panose="020B0503020204020204" pitchFamily="34" charset="-122"/>
                <a:ea typeface="微软雅黑" panose="020B0503020204020204" pitchFamily="34" charset="-122"/>
              </a:rPr>
              <a:t>输入层：输入层是直接接受信息的神经层；</a:t>
            </a:r>
            <a:endParaRPr lang="en-US" altLang="zh-CN" sz="2200" b="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200" b="0" dirty="0">
                <a:latin typeface="微软雅黑" panose="020B0503020204020204" pitchFamily="34" charset="-122"/>
                <a:ea typeface="微软雅黑" panose="020B0503020204020204" pitchFamily="34" charset="-122"/>
              </a:rPr>
              <a:t>输出层：生成输出变量的节点层；</a:t>
            </a:r>
            <a:endParaRPr lang="en-US" altLang="zh-CN" sz="2200" b="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200" b="0" dirty="0">
                <a:latin typeface="微软雅黑" panose="020B0503020204020204" pitchFamily="34" charset="-122"/>
                <a:ea typeface="微软雅黑" panose="020B0503020204020204" pitchFamily="34" charset="-122"/>
              </a:rPr>
              <a:t>隐藏层：输入和输出层之间的节点层，可能存在一个或多个。</a:t>
            </a:r>
            <a:endParaRPr lang="zh-CN" altLang="en-US" sz="2200" b="0" dirty="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人工神经网络</a:t>
            </a:r>
            <a:r>
              <a:rPr lang="en-US" altLang="zh-CN" sz="4000" dirty="0">
                <a:solidFill>
                  <a:srgbClr val="1353A2"/>
                </a:solidFill>
                <a:latin typeface="微软雅黑" panose="020B0503020204020204" pitchFamily="34" charset="-122"/>
                <a:ea typeface="微软雅黑" panose="020B0503020204020204" pitchFamily="34" charset="-122"/>
                <a:sym typeface="+mn-ea"/>
              </a:rPr>
              <a:t> </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3764846" y="1502753"/>
            <a:ext cx="5414412" cy="2483446"/>
          </a:xfrm>
          <a:prstGeom prst="rect">
            <a:avLst/>
          </a:prstGeom>
        </p:spPr>
      </p:pic>
      <p:grpSp>
        <p:nvGrpSpPr>
          <p:cNvPr id="15" name="组合 14"/>
          <p:cNvGrpSpPr/>
          <p:nvPr/>
        </p:nvGrpSpPr>
        <p:grpSpPr>
          <a:xfrm>
            <a:off x="1288915" y="1786922"/>
            <a:ext cx="2276021" cy="1847044"/>
            <a:chOff x="467676" y="2283914"/>
            <a:chExt cx="2629029" cy="2038226"/>
          </a:xfrm>
        </p:grpSpPr>
        <p:pic>
          <p:nvPicPr>
            <p:cNvPr id="8" name="图片 7" descr="图片包含 草, 动物, 户外, 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666" t="2057" r="2333" b="6947"/>
            <a:stretch>
              <a:fillRect/>
            </a:stretch>
          </p:blipFill>
          <p:spPr>
            <a:xfrm>
              <a:off x="467676" y="2283914"/>
              <a:ext cx="2171829" cy="1581026"/>
            </a:xfrm>
            <a:prstGeom prst="rect">
              <a:avLst/>
            </a:prstGeom>
            <a:ln>
              <a:noFill/>
            </a:ln>
            <a:effectLst>
              <a:outerShdw blurRad="292100" dist="139700" dir="2700000" algn="tl" rotWithShape="0">
                <a:srgbClr val="333333">
                  <a:alpha val="65000"/>
                </a:srgbClr>
              </a:outerShdw>
            </a:effectLst>
          </p:spPr>
        </p:pic>
        <p:pic>
          <p:nvPicPr>
            <p:cNvPr id="10" name="图片 9" descr="图片包含 草, 动物, 户外, 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666" t="2057" r="2333" b="6947"/>
            <a:stretch>
              <a:fillRect/>
            </a:stretch>
          </p:blipFill>
          <p:spPr>
            <a:xfrm>
              <a:off x="620076" y="2436314"/>
              <a:ext cx="2171829" cy="1581026"/>
            </a:xfrm>
            <a:prstGeom prst="rect">
              <a:avLst/>
            </a:prstGeom>
            <a:ln>
              <a:noFill/>
            </a:ln>
            <a:effectLst>
              <a:outerShdw blurRad="292100" dist="139700" dir="2700000" algn="tl" rotWithShape="0">
                <a:srgbClr val="333333">
                  <a:alpha val="65000"/>
                </a:srgbClr>
              </a:outerShdw>
            </a:effectLst>
          </p:spPr>
        </p:pic>
        <p:pic>
          <p:nvPicPr>
            <p:cNvPr id="11" name="图片 10" descr="图片包含 草, 动物, 户外, 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666" t="2057" r="2333" b="6947"/>
            <a:stretch>
              <a:fillRect/>
            </a:stretch>
          </p:blipFill>
          <p:spPr>
            <a:xfrm>
              <a:off x="772476" y="2588714"/>
              <a:ext cx="2171829" cy="1581026"/>
            </a:xfrm>
            <a:prstGeom prst="rect">
              <a:avLst/>
            </a:prstGeom>
            <a:ln>
              <a:noFill/>
            </a:ln>
            <a:effectLst>
              <a:outerShdw blurRad="292100" dist="139700" dir="2700000" algn="tl" rotWithShape="0">
                <a:srgbClr val="333333">
                  <a:alpha val="65000"/>
                </a:srgbClr>
              </a:outerShdw>
            </a:effectLst>
          </p:spPr>
        </p:pic>
        <p:pic>
          <p:nvPicPr>
            <p:cNvPr id="12" name="图片 11" descr="图片包含 草, 动物, 户外, 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666" t="2057" r="2333" b="6947"/>
            <a:stretch>
              <a:fillRect/>
            </a:stretch>
          </p:blipFill>
          <p:spPr>
            <a:xfrm>
              <a:off x="924876" y="2741114"/>
              <a:ext cx="2171829" cy="1581026"/>
            </a:xfrm>
            <a:prstGeom prst="rect">
              <a:avLst/>
            </a:prstGeom>
            <a:ln>
              <a:noFill/>
            </a:ln>
            <a:effectLst>
              <a:outerShdw blurRad="292100" dist="139700" dir="2700000" algn="tl" rotWithShape="0">
                <a:srgbClr val="333333">
                  <a:alpha val="65000"/>
                </a:srgbClr>
              </a:outerShdw>
            </a:effectLst>
          </p:spPr>
        </p:pic>
      </p:grpSp>
      <p:grpSp>
        <p:nvGrpSpPr>
          <p:cNvPr id="20" name="组合 19"/>
          <p:cNvGrpSpPr/>
          <p:nvPr/>
        </p:nvGrpSpPr>
        <p:grpSpPr>
          <a:xfrm>
            <a:off x="1591056" y="4131799"/>
            <a:ext cx="7918634" cy="682205"/>
            <a:chOff x="1591056" y="4131799"/>
            <a:chExt cx="7918634" cy="682205"/>
          </a:xfrm>
        </p:grpSpPr>
        <p:sp>
          <p:nvSpPr>
            <p:cNvPr id="9" name="箭头: 右 8"/>
            <p:cNvSpPr/>
            <p:nvPr/>
          </p:nvSpPr>
          <p:spPr>
            <a:xfrm>
              <a:off x="4327365" y="4171114"/>
              <a:ext cx="4054635" cy="281354"/>
            </a:xfrm>
            <a:prstGeom prst="rightArrow">
              <a:avLst>
                <a:gd name="adj1" fmla="val 50000"/>
                <a:gd name="adj2" fmla="val 90625"/>
              </a:avLst>
            </a:prstGeom>
            <a:gradFill>
              <a:gsLst>
                <a:gs pos="6494">
                  <a:srgbClr val="F4B081"/>
                </a:gs>
                <a:gs pos="51000">
                  <a:srgbClr val="F4B081"/>
                </a:gs>
                <a:gs pos="81000">
                  <a:schemeClr val="accent4">
                    <a:lumMod val="40000"/>
                    <a:lumOff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18" name="图片 17"/>
            <p:cNvPicPr>
              <a:picLocks noChangeAspect="1"/>
            </p:cNvPicPr>
            <p:nvPr/>
          </p:nvPicPr>
          <p:blipFill>
            <a:blip r:embed="rId3"/>
            <a:stretch>
              <a:fillRect/>
            </a:stretch>
          </p:blipFill>
          <p:spPr>
            <a:xfrm>
              <a:off x="8859148" y="4202005"/>
              <a:ext cx="650542" cy="611999"/>
            </a:xfrm>
            <a:prstGeom prst="rect">
              <a:avLst/>
            </a:prstGeom>
            <a:ln>
              <a:noFill/>
            </a:ln>
            <a:effectLst>
              <a:outerShdw blurRad="292100" dist="139700" dir="2700000" algn="tl" rotWithShape="0">
                <a:srgbClr val="333333">
                  <a:alpha val="65000"/>
                </a:srgbClr>
              </a:outerShdw>
            </a:effectLst>
          </p:spPr>
        </p:pic>
        <p:sp>
          <p:nvSpPr>
            <p:cNvPr id="21" name="文本占位符 3"/>
            <p:cNvSpPr txBox="1"/>
            <p:nvPr/>
          </p:nvSpPr>
          <p:spPr bwMode="auto">
            <a:xfrm>
              <a:off x="1591056" y="4131799"/>
              <a:ext cx="2369402" cy="39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mj-ea"/>
                  <a:ea typeface="+mj-ea"/>
                </a:rPr>
                <a:t>① 前向传播</a:t>
              </a:r>
              <a:endParaRPr lang="zh-CN" altLang="en-US" sz="2200" b="0" dirty="0">
                <a:latin typeface="+mj-ea"/>
                <a:ea typeface="+mj-ea"/>
              </a:endParaRPr>
            </a:p>
          </p:txBody>
        </p:sp>
      </p:grpSp>
      <p:grpSp>
        <p:nvGrpSpPr>
          <p:cNvPr id="23" name="组合 22"/>
          <p:cNvGrpSpPr/>
          <p:nvPr/>
        </p:nvGrpSpPr>
        <p:grpSpPr>
          <a:xfrm>
            <a:off x="1591056" y="3892838"/>
            <a:ext cx="9952381" cy="1182355"/>
            <a:chOff x="1591056" y="3892838"/>
            <a:chExt cx="9952381" cy="1182355"/>
          </a:xfrm>
        </p:grpSpPr>
        <p:sp>
          <p:nvSpPr>
            <p:cNvPr id="13" name="箭头: 右 12"/>
            <p:cNvSpPr/>
            <p:nvPr/>
          </p:nvSpPr>
          <p:spPr>
            <a:xfrm rot="10800000">
              <a:off x="4327365" y="4589607"/>
              <a:ext cx="4054635" cy="281354"/>
            </a:xfrm>
            <a:prstGeom prst="rightArrow">
              <a:avLst>
                <a:gd name="adj1" fmla="val 50000"/>
                <a:gd name="adj2" fmla="val 90625"/>
              </a:avLst>
            </a:prstGeom>
            <a:gradFill>
              <a:gsLst>
                <a:gs pos="6494">
                  <a:srgbClr val="F4B081"/>
                </a:gs>
                <a:gs pos="51000">
                  <a:srgbClr val="F4B081"/>
                </a:gs>
                <a:gs pos="81000">
                  <a:schemeClr val="accent4">
                    <a:lumMod val="40000"/>
                    <a:lumOff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文本占位符 3"/>
            <p:cNvSpPr txBox="1"/>
            <p:nvPr/>
          </p:nvSpPr>
          <p:spPr bwMode="auto">
            <a:xfrm>
              <a:off x="9750133" y="4318326"/>
              <a:ext cx="1793304"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400" dirty="0">
                  <a:solidFill>
                    <a:schemeClr val="accent2"/>
                  </a:solidFill>
                  <a:latin typeface="+mj-ea"/>
                  <a:ea typeface="+mj-ea"/>
                </a:rPr>
                <a:t>训练学习</a:t>
              </a:r>
              <a:endParaRPr lang="zh-CN" altLang="en-US" sz="2200" b="0" dirty="0">
                <a:solidFill>
                  <a:schemeClr val="accent2"/>
                </a:solidFill>
                <a:latin typeface="+mj-ea"/>
                <a:ea typeface="+mj-ea"/>
              </a:endParaRPr>
            </a:p>
          </p:txBody>
        </p:sp>
        <p:sp>
          <p:nvSpPr>
            <p:cNvPr id="22" name="文本占位符 3"/>
            <p:cNvSpPr txBox="1"/>
            <p:nvPr/>
          </p:nvSpPr>
          <p:spPr bwMode="auto">
            <a:xfrm>
              <a:off x="1591056" y="4588739"/>
              <a:ext cx="2369402" cy="39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mj-ea"/>
                  <a:ea typeface="+mj-ea"/>
                </a:rPr>
                <a:t>② 反向误差传递</a:t>
              </a:r>
              <a:endParaRPr lang="zh-CN" altLang="en-US" sz="2200" b="0" dirty="0">
                <a:latin typeface="+mj-ea"/>
                <a:ea typeface="+mj-ea"/>
              </a:endParaRPr>
            </a:p>
          </p:txBody>
        </p:sp>
        <p:pic>
          <p:nvPicPr>
            <p:cNvPr id="24" name="图形 23" descr="垃圾桶"/>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1991" y="3892838"/>
              <a:ext cx="1182355" cy="1182355"/>
            </a:xfrm>
            <a:prstGeom prst="rect">
              <a:avLst/>
            </a:prstGeom>
          </p:spPr>
        </p:pic>
      </p:grpSp>
      <p:grpSp>
        <p:nvGrpSpPr>
          <p:cNvPr id="27" name="组合 26"/>
          <p:cNvGrpSpPr/>
          <p:nvPr/>
        </p:nvGrpSpPr>
        <p:grpSpPr>
          <a:xfrm>
            <a:off x="1591056" y="5260535"/>
            <a:ext cx="9952381" cy="691476"/>
            <a:chOff x="1591056" y="5260535"/>
            <a:chExt cx="9952381" cy="691476"/>
          </a:xfrm>
        </p:grpSpPr>
        <p:sp>
          <p:nvSpPr>
            <p:cNvPr id="14" name="箭头: 右 13"/>
            <p:cNvSpPr/>
            <p:nvPr/>
          </p:nvSpPr>
          <p:spPr>
            <a:xfrm>
              <a:off x="4327365" y="5476897"/>
              <a:ext cx="4054635" cy="281354"/>
            </a:xfrm>
            <a:prstGeom prst="rightArrow">
              <a:avLst>
                <a:gd name="adj1" fmla="val 50000"/>
                <a:gd name="adj2" fmla="val 90625"/>
              </a:avLst>
            </a:prstGeom>
            <a:gradFill>
              <a:gsLst>
                <a:gs pos="6494">
                  <a:srgbClr val="0070C0"/>
                </a:gs>
                <a:gs pos="51000">
                  <a:srgbClr val="00B0F0"/>
                </a:gs>
                <a:gs pos="81000">
                  <a:schemeClr val="accent5">
                    <a:lumMod val="40000"/>
                    <a:lumOff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7" name="文本占位符 3"/>
            <p:cNvSpPr txBox="1"/>
            <p:nvPr/>
          </p:nvSpPr>
          <p:spPr bwMode="auto">
            <a:xfrm>
              <a:off x="9750133" y="5406903"/>
              <a:ext cx="1793304" cy="47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400" dirty="0">
                  <a:solidFill>
                    <a:schemeClr val="accent5"/>
                  </a:solidFill>
                  <a:latin typeface="+mj-ea"/>
                  <a:ea typeface="+mj-ea"/>
                </a:rPr>
                <a:t>模拟</a:t>
              </a:r>
              <a:r>
                <a:rPr lang="en-US" altLang="zh-CN" sz="2400" dirty="0">
                  <a:solidFill>
                    <a:schemeClr val="accent5"/>
                  </a:solidFill>
                  <a:latin typeface="+mj-ea"/>
                  <a:ea typeface="+mj-ea"/>
                </a:rPr>
                <a:t>/</a:t>
              </a:r>
              <a:r>
                <a:rPr lang="zh-CN" altLang="en-US" sz="2400" dirty="0">
                  <a:solidFill>
                    <a:schemeClr val="accent5"/>
                  </a:solidFill>
                  <a:latin typeface="+mj-ea"/>
                  <a:ea typeface="+mj-ea"/>
                </a:rPr>
                <a:t>测试</a:t>
              </a:r>
              <a:endParaRPr lang="zh-CN" altLang="en-US" sz="2200" b="0" dirty="0">
                <a:solidFill>
                  <a:schemeClr val="accent5"/>
                </a:solidFill>
                <a:latin typeface="+mj-ea"/>
                <a:ea typeface="+mj-ea"/>
              </a:endParaRPr>
            </a:p>
          </p:txBody>
        </p:sp>
        <p:pic>
          <p:nvPicPr>
            <p:cNvPr id="19" name="图片 18"/>
            <p:cNvPicPr>
              <a:picLocks noChangeAspect="1"/>
            </p:cNvPicPr>
            <p:nvPr/>
          </p:nvPicPr>
          <p:blipFill rotWithShape="1">
            <a:blip r:embed="rId6"/>
            <a:srcRect l="13456"/>
            <a:stretch>
              <a:fillRect/>
            </a:stretch>
          </p:blipFill>
          <p:spPr>
            <a:xfrm>
              <a:off x="8827343" y="5311574"/>
              <a:ext cx="650542" cy="611999"/>
            </a:xfrm>
            <a:prstGeom prst="rect">
              <a:avLst/>
            </a:prstGeom>
            <a:ln>
              <a:noFill/>
            </a:ln>
            <a:effectLst>
              <a:outerShdw blurRad="292100" dist="139700" dir="2700000" algn="tl" rotWithShape="0">
                <a:srgbClr val="333333">
                  <a:alpha val="65000"/>
                </a:srgbClr>
              </a:outerShdw>
            </a:effectLst>
          </p:spPr>
        </p:pic>
        <p:sp>
          <p:nvSpPr>
            <p:cNvPr id="26" name="文本占位符 3"/>
            <p:cNvSpPr txBox="1"/>
            <p:nvPr/>
          </p:nvSpPr>
          <p:spPr bwMode="auto">
            <a:xfrm>
              <a:off x="1591056" y="5406903"/>
              <a:ext cx="2369402" cy="39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mj-ea"/>
                  <a:ea typeface="+mj-ea"/>
                </a:rPr>
                <a:t>③ 测试输入</a:t>
              </a:r>
              <a:endParaRPr lang="zh-CN" altLang="en-US" sz="2200" b="0" dirty="0">
                <a:latin typeface="+mj-ea"/>
                <a:ea typeface="+mj-ea"/>
              </a:endParaRPr>
            </a:p>
          </p:txBody>
        </p:sp>
        <p:pic>
          <p:nvPicPr>
            <p:cNvPr id="28" name="图片 27"/>
            <p:cNvPicPr>
              <a:picLocks noChangeAspect="1"/>
            </p:cNvPicPr>
            <p:nvPr/>
          </p:nvPicPr>
          <p:blipFill>
            <a:blip r:embed="rId7"/>
            <a:stretch>
              <a:fillRect/>
            </a:stretch>
          </p:blipFill>
          <p:spPr>
            <a:xfrm>
              <a:off x="3280735" y="5260535"/>
              <a:ext cx="862847" cy="691476"/>
            </a:xfrm>
            <a:prstGeom prst="rect">
              <a:avLst/>
            </a:prstGeom>
            <a:ln>
              <a:noFill/>
            </a:ln>
            <a:effectLst>
              <a:outerShdw blurRad="292100" dist="139700" dir="2700000" algn="tl" rotWithShape="0">
                <a:srgbClr val="333333">
                  <a:alpha val="65000"/>
                </a:srgbClr>
              </a:outerShdw>
            </a:effectLst>
          </p:spPr>
        </p:pic>
      </p:grpSp>
      <p:sp>
        <p:nvSpPr>
          <p:cNvPr id="25" name="文本占位符 3"/>
          <p:cNvSpPr txBox="1"/>
          <p:nvPr/>
        </p:nvSpPr>
        <p:spPr bwMode="auto">
          <a:xfrm>
            <a:off x="9379168" y="2330763"/>
            <a:ext cx="1955145" cy="8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altLang="zh-CN" sz="2200" dirty="0">
                <a:latin typeface="+mj-ea"/>
                <a:ea typeface="+mj-ea"/>
              </a:rPr>
              <a:t>Cat</a:t>
            </a:r>
            <a:endParaRPr lang="en-US" altLang="zh-CN" sz="2200" dirty="0">
              <a:latin typeface="+mj-ea"/>
              <a:ea typeface="+mj-ea"/>
            </a:endParaRPr>
          </a:p>
          <a:p>
            <a:pPr marL="0" indent="0"/>
            <a:r>
              <a:rPr lang="en-US" altLang="zh-CN" sz="2200" dirty="0">
                <a:latin typeface="+mj-ea"/>
                <a:ea typeface="+mj-ea"/>
              </a:rPr>
              <a:t>×  Dog</a:t>
            </a:r>
            <a:endParaRPr lang="en-US" altLang="zh-CN" sz="2200" dirty="0">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randombar(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4915" y="262890"/>
            <a:ext cx="8374380" cy="706755"/>
          </a:xfrm>
          <a:prstGeom prst="rect">
            <a:avLst/>
          </a:prstGeom>
          <a:noFill/>
          <a:effectLst>
            <a:reflection blurRad="6350" stA="50000" endA="300" endPos="38500" dist="50800" dir="5400000" sy="-100000" algn="bl" rotWithShape="0"/>
          </a:effectLst>
        </p:spPr>
        <p:txBody>
          <a:bodyPr wrap="square">
            <a:spAutoFit/>
          </a:bodyPr>
          <a:lstStyle/>
          <a:p>
            <a:pPr fontAlgn="auto">
              <a:spcBef>
                <a:spcPts val="0"/>
              </a:spcBef>
              <a:spcAft>
                <a:spcPts val="0"/>
              </a:spcAft>
              <a:defRPr/>
            </a:pPr>
            <a:r>
              <a:rPr lang="zh-CN" altLang="en-US" sz="4000" dirty="0">
                <a:solidFill>
                  <a:srgbClr val="1353A2"/>
                </a:solidFill>
                <a:latin typeface="微软雅黑" panose="020B0503020204020204" pitchFamily="34" charset="-122"/>
                <a:ea typeface="微软雅黑" panose="020B0503020204020204" pitchFamily="34" charset="-122"/>
                <a:sym typeface="+mn-ea"/>
              </a:rPr>
              <a:t>人工神经网络</a:t>
            </a:r>
            <a:endParaRPr lang="zh-CN" altLang="en-US" sz="4000" dirty="0">
              <a:solidFill>
                <a:srgbClr val="1353A2"/>
              </a:solidFill>
              <a:latin typeface="微软雅黑" panose="020B0503020204020204" pitchFamily="34" charset="-122"/>
              <a:ea typeface="微软雅黑" panose="020B0503020204020204" pitchFamily="34" charset="-122"/>
              <a:sym typeface="+mn-ea"/>
            </a:endParaRPr>
          </a:p>
        </p:txBody>
      </p:sp>
      <p:pic>
        <p:nvPicPr>
          <p:cNvPr id="8" name="图片 7" descr="图片包含 草, 动物, 户外, 猫&#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0666" t="2057" r="2333" b="6947"/>
          <a:stretch>
            <a:fillRect/>
          </a:stretch>
        </p:blipFill>
        <p:spPr>
          <a:xfrm>
            <a:off x="838200" y="2040781"/>
            <a:ext cx="2171829" cy="158102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2"/>
          <a:stretch>
            <a:fillRect/>
          </a:stretch>
        </p:blipFill>
        <p:spPr>
          <a:xfrm>
            <a:off x="9581803" y="2040781"/>
            <a:ext cx="2006459" cy="1633605"/>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rotWithShape="1">
          <a:blip r:embed="rId3"/>
          <a:srcRect r="66928"/>
          <a:stretch>
            <a:fillRect/>
          </a:stretch>
        </p:blipFill>
        <p:spPr>
          <a:xfrm>
            <a:off x="4183650" y="4229826"/>
            <a:ext cx="1321189" cy="99262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1" name="图片 10"/>
          <p:cNvPicPr>
            <a:picLocks noChangeAspect="1"/>
          </p:cNvPicPr>
          <p:nvPr/>
        </p:nvPicPr>
        <p:blipFill rotWithShape="1">
          <a:blip r:embed="rId3"/>
          <a:srcRect l="31092" r="30760"/>
          <a:stretch>
            <a:fillRect/>
          </a:stretch>
        </p:blipFill>
        <p:spPr>
          <a:xfrm>
            <a:off x="5613720" y="4229826"/>
            <a:ext cx="1318662" cy="99262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2" name="图片 11"/>
          <p:cNvPicPr>
            <a:picLocks noChangeAspect="1"/>
          </p:cNvPicPr>
          <p:nvPr/>
        </p:nvPicPr>
        <p:blipFill rotWithShape="1">
          <a:blip r:embed="rId3"/>
          <a:srcRect l="66992"/>
          <a:stretch>
            <a:fillRect/>
          </a:stretch>
        </p:blipFill>
        <p:spPr>
          <a:xfrm>
            <a:off x="7041263" y="4229826"/>
            <a:ext cx="1318662" cy="99262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4"/>
          <a:stretch>
            <a:fillRect/>
          </a:stretch>
        </p:blipFill>
        <p:spPr>
          <a:xfrm>
            <a:off x="3327621" y="1461045"/>
            <a:ext cx="6254182" cy="2740500"/>
          </a:xfrm>
          <a:prstGeom prst="rect">
            <a:avLst/>
          </a:prstGeom>
        </p:spPr>
      </p:pic>
      <p:grpSp>
        <p:nvGrpSpPr>
          <p:cNvPr id="9" name="组合 8"/>
          <p:cNvGrpSpPr/>
          <p:nvPr/>
        </p:nvGrpSpPr>
        <p:grpSpPr>
          <a:xfrm>
            <a:off x="4884420" y="1714499"/>
            <a:ext cx="2853766" cy="2067908"/>
            <a:chOff x="4884420" y="1714499"/>
            <a:chExt cx="2853766" cy="2067908"/>
          </a:xfrm>
        </p:grpSpPr>
        <p:sp>
          <p:nvSpPr>
            <p:cNvPr id="5" name="椭圆 4"/>
            <p:cNvSpPr/>
            <p:nvPr/>
          </p:nvSpPr>
          <p:spPr>
            <a:xfrm>
              <a:off x="4884420" y="1714499"/>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椭圆 12"/>
            <p:cNvSpPr/>
            <p:nvPr/>
          </p:nvSpPr>
          <p:spPr>
            <a:xfrm>
              <a:off x="6137212" y="2603583"/>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椭圆 13"/>
            <p:cNvSpPr/>
            <p:nvPr/>
          </p:nvSpPr>
          <p:spPr>
            <a:xfrm>
              <a:off x="7398334"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5" name="椭圆 14"/>
            <p:cNvSpPr/>
            <p:nvPr/>
          </p:nvSpPr>
          <p:spPr>
            <a:xfrm>
              <a:off x="4884420" y="260000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椭圆 15"/>
            <p:cNvSpPr/>
            <p:nvPr/>
          </p:nvSpPr>
          <p:spPr>
            <a:xfrm>
              <a:off x="6137212" y="216197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7" name="椭圆 16"/>
            <p:cNvSpPr/>
            <p:nvPr/>
          </p:nvSpPr>
          <p:spPr>
            <a:xfrm>
              <a:off x="7410526" y="2600003"/>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8" name="椭圆 17"/>
            <p:cNvSpPr/>
            <p:nvPr/>
          </p:nvSpPr>
          <p:spPr>
            <a:xfrm>
              <a:off x="6141246"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9" name="椭圆 18"/>
            <p:cNvSpPr/>
            <p:nvPr/>
          </p:nvSpPr>
          <p:spPr>
            <a:xfrm>
              <a:off x="4884420"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椭圆 19"/>
            <p:cNvSpPr/>
            <p:nvPr/>
          </p:nvSpPr>
          <p:spPr>
            <a:xfrm>
              <a:off x="7398334" y="304330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1" name="椭圆 20"/>
            <p:cNvSpPr/>
            <p:nvPr/>
          </p:nvSpPr>
          <p:spPr>
            <a:xfrm>
              <a:off x="4884420" y="216197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22" name="文本占位符 3"/>
          <p:cNvSpPr txBox="1"/>
          <p:nvPr/>
        </p:nvSpPr>
        <p:spPr bwMode="auto">
          <a:xfrm>
            <a:off x="559235" y="5582052"/>
            <a:ext cx="11155953" cy="94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       神经网络通过</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激活（刺激）函数</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，将计算机认为有价值的信息传递下去，通过输出结果与期望值对比，不断地</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调整所有神经元的参数</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，使输出结果越</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趋近于正确解</a:t>
            </a:r>
            <a:r>
              <a:rPr lang="zh-CN" altLang="en-US" sz="22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占位符 3"/>
          <p:cNvSpPr txBox="1"/>
          <p:nvPr/>
        </p:nvSpPr>
        <p:spPr bwMode="auto">
          <a:xfrm>
            <a:off x="8468806" y="4625066"/>
            <a:ext cx="1955145" cy="42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704020202020204" pitchFamily="34" charset="0"/>
              <a:buNone/>
              <a:defRPr sz="2800" b="1"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None/>
              <a:defRPr sz="2400" b="1"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None/>
              <a:defRPr sz="2000" b="1"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None/>
              <a:defRPr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r>
              <a:rPr lang="zh-CN" altLang="en-US" sz="2200" dirty="0">
                <a:latin typeface="+mj-ea"/>
                <a:ea typeface="+mj-ea"/>
              </a:rPr>
              <a:t>激活函数</a:t>
            </a:r>
            <a:endParaRPr lang="zh-CN" altLang="en-US" sz="2200" dirty="0">
              <a:latin typeface="+mj-ea"/>
              <a:ea typeface="+mj-ea"/>
            </a:endParaRPr>
          </a:p>
        </p:txBody>
      </p:sp>
      <p:pic>
        <p:nvPicPr>
          <p:cNvPr id="24" name="图片 23"/>
          <p:cNvPicPr>
            <a:picLocks noChangeAspect="1"/>
          </p:cNvPicPr>
          <p:nvPr/>
        </p:nvPicPr>
        <p:blipFill>
          <a:blip r:embed="rId5"/>
          <a:stretch>
            <a:fillRect/>
          </a:stretch>
        </p:blipFill>
        <p:spPr>
          <a:xfrm>
            <a:off x="9598186" y="2040781"/>
            <a:ext cx="1999568" cy="1633605"/>
          </a:xfrm>
          <a:prstGeom prst="rect">
            <a:avLst/>
          </a:prstGeom>
          <a:ln>
            <a:noFill/>
          </a:ln>
          <a:effectLst>
            <a:outerShdw blurRad="292100" dist="139700" dir="2700000" algn="tl" rotWithShape="0">
              <a:srgbClr val="333333">
                <a:alpha val="65000"/>
              </a:srgbClr>
            </a:outerShdw>
          </a:effectLst>
        </p:spPr>
      </p:pic>
      <p:grpSp>
        <p:nvGrpSpPr>
          <p:cNvPr id="58" name="组合 57"/>
          <p:cNvGrpSpPr/>
          <p:nvPr/>
        </p:nvGrpSpPr>
        <p:grpSpPr>
          <a:xfrm>
            <a:off x="4884420" y="1717687"/>
            <a:ext cx="2853766" cy="2064720"/>
            <a:chOff x="4884420" y="1717687"/>
            <a:chExt cx="2853766" cy="2064720"/>
          </a:xfrm>
        </p:grpSpPr>
        <p:sp>
          <p:nvSpPr>
            <p:cNvPr id="59" name="椭圆 58"/>
            <p:cNvSpPr/>
            <p:nvPr/>
          </p:nvSpPr>
          <p:spPr>
            <a:xfrm>
              <a:off x="6137212" y="2603583"/>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0" name="椭圆 59"/>
            <p:cNvSpPr/>
            <p:nvPr/>
          </p:nvSpPr>
          <p:spPr>
            <a:xfrm>
              <a:off x="4884420" y="2600004"/>
              <a:ext cx="327660" cy="295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1" name="椭圆 60"/>
            <p:cNvSpPr/>
            <p:nvPr/>
          </p:nvSpPr>
          <p:spPr>
            <a:xfrm>
              <a:off x="6141246"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2" name="椭圆 61"/>
            <p:cNvSpPr/>
            <p:nvPr/>
          </p:nvSpPr>
          <p:spPr>
            <a:xfrm>
              <a:off x="4884420"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3" name="椭圆 62"/>
            <p:cNvSpPr/>
            <p:nvPr/>
          </p:nvSpPr>
          <p:spPr>
            <a:xfrm>
              <a:off x="7398334" y="3043304"/>
              <a:ext cx="327660" cy="29580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4" name="椭圆 63"/>
            <p:cNvSpPr/>
            <p:nvPr/>
          </p:nvSpPr>
          <p:spPr>
            <a:xfrm>
              <a:off x="4884420" y="2161974"/>
              <a:ext cx="327660" cy="29580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5" name="椭圆 64"/>
            <p:cNvSpPr/>
            <p:nvPr/>
          </p:nvSpPr>
          <p:spPr>
            <a:xfrm>
              <a:off x="4884420" y="3051305"/>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6" name="椭圆 65"/>
            <p:cNvSpPr/>
            <p:nvPr/>
          </p:nvSpPr>
          <p:spPr>
            <a:xfrm>
              <a:off x="6137212" y="1726015"/>
              <a:ext cx="327660" cy="29580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7" name="椭圆 66"/>
            <p:cNvSpPr/>
            <p:nvPr/>
          </p:nvSpPr>
          <p:spPr>
            <a:xfrm>
              <a:off x="7398334" y="2156701"/>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8" name="椭圆 67"/>
            <p:cNvSpPr/>
            <p:nvPr/>
          </p:nvSpPr>
          <p:spPr>
            <a:xfrm>
              <a:off x="7408356" y="1726014"/>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9" name="椭圆 68"/>
            <p:cNvSpPr/>
            <p:nvPr/>
          </p:nvSpPr>
          <p:spPr>
            <a:xfrm>
              <a:off x="6137212" y="3051304"/>
              <a:ext cx="327660" cy="295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0" name="椭圆 69"/>
            <p:cNvSpPr/>
            <p:nvPr/>
          </p:nvSpPr>
          <p:spPr>
            <a:xfrm>
              <a:off x="7410526" y="3486606"/>
              <a:ext cx="327660" cy="295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1" name="椭圆 70"/>
            <p:cNvSpPr/>
            <p:nvPr/>
          </p:nvSpPr>
          <p:spPr>
            <a:xfrm>
              <a:off x="7404546" y="2600003"/>
              <a:ext cx="327660" cy="295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2" name="椭圆 71"/>
            <p:cNvSpPr/>
            <p:nvPr/>
          </p:nvSpPr>
          <p:spPr>
            <a:xfrm>
              <a:off x="6136886" y="2161973"/>
              <a:ext cx="327660" cy="295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3" name="椭圆 72"/>
            <p:cNvSpPr/>
            <p:nvPr/>
          </p:nvSpPr>
          <p:spPr>
            <a:xfrm>
              <a:off x="4884420" y="1717687"/>
              <a:ext cx="327660" cy="295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3" name="图片 2"/>
          <p:cNvPicPr>
            <a:picLocks noChangeAspect="1"/>
          </p:cNvPicPr>
          <p:nvPr>
            <p:custDataLst>
              <p:tags r:id="rId6"/>
            </p:custDataLst>
          </p:nvPr>
        </p:nvPicPr>
        <p:blipFill>
          <a:blip r:embed="rId5"/>
          <a:stretch>
            <a:fillRect/>
          </a:stretch>
        </p:blipFill>
        <p:spPr>
          <a:xfrm>
            <a:off x="838200" y="2010410"/>
            <a:ext cx="2173605" cy="1633855"/>
          </a:xfrm>
          <a:prstGeom prst="rect">
            <a:avLst/>
          </a:prstGeom>
          <a:ln>
            <a:noFill/>
          </a:ln>
          <a:effectLst>
            <a:outerShdw blurRad="292100" dist="139700" dir="2700000" algn="tl" rotWithShape="0">
              <a:srgbClr val="333333">
                <a:alpha val="65000"/>
              </a:srgbClr>
            </a:outerShdw>
          </a:effectLst>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randombar(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GENSWF_SLIDE_TITLE" val="学习目标"/>
  <p:tag name="GENSWF_ADVANCE_TIME" val="0.00"/>
  <p:tag name="ISPRING_SLIDE_INDENT_LEVEL" val="0"/>
  <p:tag name="ISPRING_CUSTOM_TIMING_USED" val="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12.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13.xml><?xml version="1.0" encoding="utf-8"?>
<p:tagLst xmlns:p="http://schemas.openxmlformats.org/presentationml/2006/main">
  <p:tag name="GENSWF_SLIDE_TITLE" val="过渡页"/>
  <p:tag name="GENSWF_ADVANCE_TIME" val="0.00"/>
  <p:tag name="ISPRING_SLIDE_INDENT_LEVEL" val="0"/>
  <p:tag name="ISPRING_CUSTOM_TIMING_USED" val="0"/>
</p:tagLst>
</file>

<file path=ppt/tags/tag1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1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16.xml><?xml version="1.0" encoding="utf-8"?>
<p:tagLst xmlns:p="http://schemas.openxmlformats.org/presentationml/2006/main">
  <p:tag name="GENSWF_SLIDE_TITLE" val="过渡页"/>
  <p:tag name="GENSWF_ADVANCE_TIME" val="0.00"/>
  <p:tag name="ISPRING_SLIDE_INDENT_LEVEL" val="0"/>
  <p:tag name="ISPRING_CUSTOM_TIMING_USED" val="0"/>
</p:tagLst>
</file>

<file path=ppt/tags/tag17.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1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19.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xml><?xml version="1.0" encoding="utf-8"?>
<p:tagLst xmlns:p="http://schemas.openxmlformats.org/presentationml/2006/main">
  <p:tag name="GENSWF_SLIDE_TITLE" val="目录页"/>
  <p:tag name="GENSWF_ADVANCE_TIME" val="0.00"/>
  <p:tag name="ISPRING_SLIDE_INDENT_LEVEL" val="0"/>
  <p:tag name="ISPRING_CUSTOM_TIMING_USED" val="0"/>
</p:tagLst>
</file>

<file path=ppt/tags/tag20.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1.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2.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3.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6.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7.xml><?xml version="1.0" encoding="utf-8"?>
<p:tagLst xmlns:p="http://schemas.openxmlformats.org/presentationml/2006/main">
  <p:tag name="GENSWF_SLIDE_TITLE" val="过渡页"/>
  <p:tag name="GENSWF_ADVANCE_TIME" val="0.00"/>
  <p:tag name="ISPRING_SLIDE_INDENT_LEVEL" val="0"/>
  <p:tag name="ISPRING_CUSTOM_TIMING_USED" val="0"/>
</p:tagLst>
</file>

<file path=ppt/tags/tag2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29.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xml><?xml version="1.0" encoding="utf-8"?>
<p:tagLst xmlns:p="http://schemas.openxmlformats.org/presentationml/2006/main">
  <p:tag name="KSO_WM_UNIT_PLACING_PICTURE_USER_VIEWPORT" val="{&quot;height&quot;:3233.2645669291337,&quot;width&quot;:5802.251968503937}"/>
</p:tagLst>
</file>

<file path=ppt/tags/tag30.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1.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2.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3.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6.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7.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39.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xml><?xml version="1.0" encoding="utf-8"?>
<p:tagLst xmlns:p="http://schemas.openxmlformats.org/presentationml/2006/main">
  <p:tag name="KSO_WM_UNIT_PLACING_PICTURE_USER_VIEWPORT" val="{&quot;height&quot;:2622.812598425197,&quot;width&quot;:4245.625196850394}"/>
</p:tagLst>
</file>

<file path=ppt/tags/tag40.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1.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2.xml><?xml version="1.0" encoding="utf-8"?>
<p:tagLst xmlns:p="http://schemas.openxmlformats.org/presentationml/2006/main">
  <p:tag name="GENSWF_SLIDE_TITLE" val="什么是数据可视化"/>
  <p:tag name="GENSWF_ADVANCE_TIME" val="0.00"/>
  <p:tag name="ISPRING_SLIDE_INDENT_LEVEL" val="0"/>
  <p:tag name="ISPRING_CUSTOM_TIMING_USED" val="0"/>
  <p:tag name="resource_record_key" val="{&quot;13&quot;:[19971666]}"/>
</p:tagLst>
</file>

<file path=ppt/tags/tag43.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6.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7.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49.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0.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1.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2.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3.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6.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7.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59.xml><?xml version="1.0" encoding="utf-8"?>
<p:tagLst xmlns:p="http://schemas.openxmlformats.org/presentationml/2006/main">
  <p:tag name="GENSWF_SLIDE_TITLE" val="过渡页"/>
  <p:tag name="GENSWF_ADVANCE_TIME" val="0.00"/>
  <p:tag name="ISPRING_SLIDE_INDENT_LEVEL" val="0"/>
  <p:tag name="ISPRING_CUSTOM_TIMING_USED" val="0"/>
</p:tagLst>
</file>

<file path=ppt/tags/tag6.xml><?xml version="1.0" encoding="utf-8"?>
<p:tagLst xmlns:p="http://schemas.openxmlformats.org/presentationml/2006/main">
  <p:tag name="KSO_WM_UNIT_PLACING_PICTURE_USER_VIEWPORT" val="{&quot;height&quot;:5145,&quot;width&quot;:4110}"/>
</p:tagLst>
</file>

<file path=ppt/tags/tag60.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61.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62.xml><?xml version="1.0" encoding="utf-8"?>
<p:tagLst xmlns:p="http://schemas.openxmlformats.org/presentationml/2006/main">
  <p:tag name="KSO_WM_UNIT_PLACING_PICTURE_USER_VIEWPORT" val="{&quot;height&quot;:2865,&quot;width&quot;:5400}"/>
</p:tagLst>
</file>

<file path=ppt/tags/tag63.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64.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65.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66.xml><?xml version="1.0" encoding="utf-8"?>
<p:tagLst xmlns:p="http://schemas.openxmlformats.org/presentationml/2006/main">
  <p:tag name="GENSWF_SLIDE_TITLE" val="本章小结"/>
  <p:tag name="GENSWF_ADVANCE_TIME" val="0.00"/>
  <p:tag name="ISPRING_SLIDE_INDENT_LEVEL" val="0"/>
  <p:tag name="ISPRING_CUSTOM_TIMING_USED" val="0"/>
</p:tagLst>
</file>

<file path=ppt/tags/tag67.xml><?xml version="1.0" encoding="utf-8"?>
<p:tagLst xmlns:p="http://schemas.openxmlformats.org/presentationml/2006/main">
  <p:tag name="GENSWF_SLIDE_TITLE" val="结束页"/>
  <p:tag name="GENSWF_ADVANCE_TIME" val="0.00"/>
  <p:tag name="ISPRING_SLIDE_INDENT_LEVEL" val="0"/>
  <p:tag name="ISPRING_CUSTOM_TIMING_USED" val="0"/>
</p:tagLst>
</file>

<file path=ppt/tags/tag68.xml><?xml version="1.0" encoding="utf-8"?>
<p:tagLst xmlns:p="http://schemas.openxmlformats.org/presentationml/2006/main">
  <p:tag name="KSO_WPP_MARK_KEY" val="c2f97a55-ac7a-4206-aaeb-3c5b57489051"/>
  <p:tag name="COMMONDATA" val="eyJoZGlkIjoiYzE3ZGZmM2M0YzY5MTNhZWYzNjAwMGY2OGViNDJlMDkifQ=="/>
  <p:tag name="commondata" val="eyJoZGlkIjoiYTA4MTdjZmQ0MDkzODQ0ZjRmYmQ5MjNhYjA3N2E4NTEifQ=="/>
  <p:tag name="resource_record_key" val="{&quot;13&quot;:[19971666]}"/>
</p:tagLst>
</file>

<file path=ppt/tags/tag7.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8.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ags/tag9.xml><?xml version="1.0" encoding="utf-8"?>
<p:tagLst xmlns:p="http://schemas.openxmlformats.org/presentationml/2006/main">
  <p:tag name="GENSWF_SLIDE_TITLE" val="什么是数据可视化"/>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11881</Words>
  <Application>WPS 演示</Application>
  <PresentationFormat>自定义</PresentationFormat>
  <Paragraphs>1162</Paragraphs>
  <Slides>64</Slides>
  <Notes>16</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20</vt:i4>
      </vt:variant>
      <vt:variant>
        <vt:lpstr>幻灯片标题</vt:lpstr>
      </vt:variant>
      <vt:variant>
        <vt:i4>64</vt:i4>
      </vt:variant>
    </vt:vector>
  </HeadingPairs>
  <TitlesOfParts>
    <vt:vector size="108" baseType="lpstr">
      <vt:lpstr>Arial</vt:lpstr>
      <vt:lpstr>宋体</vt:lpstr>
      <vt:lpstr>Wingdings</vt:lpstr>
      <vt:lpstr>等线</vt:lpstr>
      <vt:lpstr>汉仪中等线KW</vt:lpstr>
      <vt:lpstr>汉仪书宋二KW</vt:lpstr>
      <vt:lpstr>微软雅黑</vt:lpstr>
      <vt:lpstr>汉仪旗黑</vt:lpstr>
      <vt:lpstr>等线 Light</vt:lpstr>
      <vt:lpstr>Wingdings</vt:lpstr>
      <vt:lpstr>Times New Roman</vt:lpstr>
      <vt:lpstr>Impact</vt:lpstr>
      <vt:lpstr>Arial Unicode MS</vt:lpstr>
      <vt:lpstr>宋体</vt:lpstr>
      <vt:lpstr>Calibri</vt:lpstr>
      <vt:lpstr>Helvetica Neue</vt:lpstr>
      <vt:lpstr>Cambria Math</vt:lpstr>
      <vt:lpstr>MS Mincho</vt:lpstr>
      <vt:lpstr>Symbol</vt:lpstr>
      <vt:lpstr>DejaVu Math TeX Gyre</vt:lpstr>
      <vt:lpstr>Kingsoft Math</vt:lpstr>
      <vt:lpstr>Hiragino Sans</vt:lpstr>
      <vt:lpstr>Kingsoft Sign</vt:lpstr>
      <vt:lpstr>Office 主题​​</vt:lpstr>
      <vt:lpstr>Excel.Sheet.8</vt:lpstr>
      <vt:lpstr>Visio.Drawing.15</vt:lpstr>
      <vt:lpstr>Visio.Drawing.15</vt:lpstr>
      <vt:lpstr>Visio.Drawing.15</vt:lpstr>
      <vt:lpstr>Visio.Drawing.15</vt:lpstr>
      <vt:lpstr>Visio.Drawing.11</vt:lpstr>
      <vt:lpstr>Visio.Drawing.11</vt:lpstr>
      <vt:lpstr>Visio.Drawing.11</vt:lpstr>
      <vt:lpstr>Visio.Drawing.11</vt:lpstr>
      <vt:lpstr>Visio.Drawing.11</vt:lpstr>
      <vt:lpstr>Visio.Drawing.11</vt:lpstr>
      <vt:lpstr>Visio.Drawing.15</vt:lpstr>
      <vt:lpstr>Visio.Drawing.15</vt:lpstr>
      <vt:lpstr>Visio.Drawing.15</vt:lpstr>
      <vt:lpstr>Visio.DrawingConvertable.15</vt:lpstr>
      <vt:lpstr>Visio.Drawing.15</vt:lpstr>
      <vt:lpstr>Visio.Drawing.15</vt:lpstr>
      <vt:lpstr>Visio.Drawing.15</vt:lpstr>
      <vt:lpstr>Visio.Drawing.15</vt:lpstr>
      <vt:lpstr>Visio.Drawing.15</vt:lpstr>
      <vt:lpstr>第4章 分类：人工神经网络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22</cp:lastModifiedBy>
  <cp:revision>3267</cp:revision>
  <dcterms:created xsi:type="dcterms:W3CDTF">2024-12-11T02:25:22Z</dcterms:created>
  <dcterms:modified xsi:type="dcterms:W3CDTF">2024-12-11T02:25:22Z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E35D074A17AB230710F85867DDE72867_43</vt:lpwstr>
  </property>
</Properties>
</file>